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16"/>
  </p:notesMasterIdLst>
  <p:sldIdLst>
    <p:sldId id="257" r:id="rId3"/>
    <p:sldId id="414" r:id="rId4"/>
    <p:sldId id="401" r:id="rId5"/>
    <p:sldId id="428" r:id="rId6"/>
    <p:sldId id="436" r:id="rId7"/>
    <p:sldId id="422" r:id="rId8"/>
    <p:sldId id="432" r:id="rId9"/>
    <p:sldId id="431" r:id="rId10"/>
    <p:sldId id="429" r:id="rId11"/>
    <p:sldId id="425" r:id="rId12"/>
    <p:sldId id="423" r:id="rId13"/>
    <p:sldId id="424" r:id="rId14"/>
    <p:sldId id="437" r:id="rId15"/>
  </p:sldIdLst>
  <p:sldSz cx="9144000" cy="5143500" type="screen16x9"/>
  <p:notesSz cx="6858000" cy="9144000"/>
  <p:defaultTextStyle>
    <a:defPPr>
      <a:defRPr lang="en-US"/>
    </a:defPPr>
    <a:lvl1pPr algn="l"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62BCB8"/>
    <a:srgbClr val="537ABA"/>
    <a:srgbClr val="5F5BAE"/>
    <a:srgbClr val="5C5C5C"/>
    <a:srgbClr val="BFBFBF"/>
    <a:srgbClr val="EFF3F5"/>
    <a:srgbClr val="81C7D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028" autoAdjust="0"/>
  </p:normalViewPr>
  <p:slideViewPr>
    <p:cSldViewPr>
      <p:cViewPr>
        <p:scale>
          <a:sx n="99" d="100"/>
          <a:sy n="99" d="100"/>
        </p:scale>
        <p:origin x="-606" y="24"/>
      </p:cViewPr>
      <p:guideLst>
        <p:guide orient="horz" pos="1620"/>
        <p:guide pos="2880"/>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7A809A-079C-904B-A233-2C8F30B7AB6D}"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en-US"/>
        </a:p>
      </dgm:t>
    </dgm:pt>
    <dgm:pt modelId="{C3883CD6-8175-034B-AA66-C9CC60358411}">
      <dgm:prSet phldrT="[Text]" custT="1"/>
      <dgm:spPr>
        <a:solidFill>
          <a:srgbClr val="62BCB8"/>
        </a:solidFill>
      </dgm:spPr>
      <dgm:t>
        <a:bodyPr/>
        <a:lstStyle/>
        <a:p>
          <a:r>
            <a:rPr lang="en-US" sz="1200" b="1" dirty="0" smtClean="0"/>
            <a:t>What should I do now?</a:t>
          </a:r>
          <a:endParaRPr lang="en-US" sz="1200" b="1" dirty="0"/>
        </a:p>
      </dgm:t>
    </dgm:pt>
    <dgm:pt modelId="{3F659803-3E2A-EF40-B4C5-F36D9C2BA0F0}" type="parTrans" cxnId="{393BCEE5-4363-0F48-9AAE-C30D8C0B0CC5}">
      <dgm:prSet/>
      <dgm:spPr/>
      <dgm:t>
        <a:bodyPr/>
        <a:lstStyle/>
        <a:p>
          <a:endParaRPr lang="en-US" sz="1200"/>
        </a:p>
      </dgm:t>
    </dgm:pt>
    <dgm:pt modelId="{2B332A08-624E-5D48-9056-589A73F423BB}" type="sibTrans" cxnId="{393BCEE5-4363-0F48-9AAE-C30D8C0B0CC5}">
      <dgm:prSet/>
      <dgm:spPr/>
      <dgm:t>
        <a:bodyPr/>
        <a:lstStyle/>
        <a:p>
          <a:endParaRPr lang="en-US" sz="1200"/>
        </a:p>
      </dgm:t>
    </dgm:pt>
    <dgm:pt modelId="{662C74D1-EE78-4640-9E31-E0FF415C83C3}">
      <dgm:prSet phldrT="[Text]" custT="1"/>
      <dgm:spPr>
        <a:solidFill>
          <a:srgbClr val="62BCB8"/>
        </a:solidFill>
      </dgm:spPr>
      <dgm:t>
        <a:bodyPr/>
        <a:lstStyle/>
        <a:p>
          <a:r>
            <a:rPr lang="en-US" sz="1200" b="1" dirty="0" smtClean="0"/>
            <a:t>How am I doing?</a:t>
          </a:r>
          <a:endParaRPr lang="en-US" sz="1200" b="1" dirty="0"/>
        </a:p>
      </dgm:t>
    </dgm:pt>
    <dgm:pt modelId="{CD99AC66-8E80-0240-8ECF-B7669E79A603}" type="parTrans" cxnId="{B8654991-7282-3D43-8583-B75662C11C06}">
      <dgm:prSet/>
      <dgm:spPr>
        <a:solidFill>
          <a:srgbClr val="5C5C5C"/>
        </a:solidFill>
      </dgm:spPr>
      <dgm:t>
        <a:bodyPr/>
        <a:lstStyle/>
        <a:p>
          <a:endParaRPr lang="en-US" sz="1200"/>
        </a:p>
      </dgm:t>
    </dgm:pt>
    <dgm:pt modelId="{52E9181C-A3AB-7C49-BD0F-CAF5F024AD38}" type="sibTrans" cxnId="{B8654991-7282-3D43-8583-B75662C11C06}">
      <dgm:prSet/>
      <dgm:spPr/>
      <dgm:t>
        <a:bodyPr/>
        <a:lstStyle/>
        <a:p>
          <a:endParaRPr lang="en-US" sz="1200"/>
        </a:p>
      </dgm:t>
    </dgm:pt>
    <dgm:pt modelId="{2B561964-A5E1-7D4D-918D-1046E32ABD78}">
      <dgm:prSet phldrT="[Text]" custT="1"/>
      <dgm:spPr>
        <a:solidFill>
          <a:srgbClr val="62BCB8"/>
        </a:solidFill>
      </dgm:spPr>
      <dgm:t>
        <a:bodyPr/>
        <a:lstStyle/>
        <a:p>
          <a:r>
            <a:rPr lang="en-US" sz="1200" b="1" dirty="0" smtClean="0"/>
            <a:t>How are my students doing?</a:t>
          </a:r>
          <a:endParaRPr lang="en-US" sz="1200" b="1" dirty="0"/>
        </a:p>
      </dgm:t>
    </dgm:pt>
    <dgm:pt modelId="{FD87AB52-5626-2845-B476-43104D13650C}" type="parTrans" cxnId="{01110383-A3E8-9D4A-9523-8215637B5E4B}">
      <dgm:prSet/>
      <dgm:spPr>
        <a:solidFill>
          <a:srgbClr val="5C5C5C"/>
        </a:solidFill>
      </dgm:spPr>
      <dgm:t>
        <a:bodyPr/>
        <a:lstStyle/>
        <a:p>
          <a:endParaRPr lang="en-US" sz="1200"/>
        </a:p>
      </dgm:t>
    </dgm:pt>
    <dgm:pt modelId="{DF0699A0-7BE8-1947-9CCB-929EA88279F0}" type="sibTrans" cxnId="{01110383-A3E8-9D4A-9523-8215637B5E4B}">
      <dgm:prSet/>
      <dgm:spPr/>
      <dgm:t>
        <a:bodyPr/>
        <a:lstStyle/>
        <a:p>
          <a:endParaRPr lang="en-US" sz="1200"/>
        </a:p>
      </dgm:t>
    </dgm:pt>
    <dgm:pt modelId="{E9121BA3-9309-464C-A672-4BEF7A11CAC2}">
      <dgm:prSet phldrT="[Text]" custT="1"/>
      <dgm:spPr>
        <a:solidFill>
          <a:srgbClr val="62BCB8"/>
        </a:solidFill>
      </dgm:spPr>
      <dgm:t>
        <a:bodyPr/>
        <a:lstStyle/>
        <a:p>
          <a:r>
            <a:rPr lang="en-US" sz="1200" b="1" dirty="0" smtClean="0"/>
            <a:t>How are my schools doing?</a:t>
          </a:r>
          <a:endParaRPr lang="en-US" sz="1200" b="1" dirty="0"/>
        </a:p>
      </dgm:t>
    </dgm:pt>
    <dgm:pt modelId="{CF4DF485-DA4B-5445-A76F-0DABDCB7F8F4}" type="parTrans" cxnId="{CFBA4D0D-BF0F-554E-AC4D-F50C36552C9F}">
      <dgm:prSet/>
      <dgm:spPr>
        <a:solidFill>
          <a:srgbClr val="5C5C5C"/>
        </a:solidFill>
      </dgm:spPr>
      <dgm:t>
        <a:bodyPr/>
        <a:lstStyle/>
        <a:p>
          <a:endParaRPr lang="en-US" sz="1200"/>
        </a:p>
      </dgm:t>
    </dgm:pt>
    <dgm:pt modelId="{2A75D6B8-BE68-FA48-8B89-3A26E1D4F5D9}" type="sibTrans" cxnId="{CFBA4D0D-BF0F-554E-AC4D-F50C36552C9F}">
      <dgm:prSet/>
      <dgm:spPr/>
      <dgm:t>
        <a:bodyPr/>
        <a:lstStyle/>
        <a:p>
          <a:endParaRPr lang="en-US" sz="1200"/>
        </a:p>
      </dgm:t>
    </dgm:pt>
    <dgm:pt modelId="{11BE6250-5426-5242-BB90-EF770AEF82FA}" type="pres">
      <dgm:prSet presAssocID="{B67A809A-079C-904B-A233-2C8F30B7AB6D}" presName="cycle" presStyleCnt="0">
        <dgm:presLayoutVars>
          <dgm:chMax val="1"/>
          <dgm:dir/>
          <dgm:animLvl val="ctr"/>
          <dgm:resizeHandles val="exact"/>
        </dgm:presLayoutVars>
      </dgm:prSet>
      <dgm:spPr/>
      <dgm:t>
        <a:bodyPr/>
        <a:lstStyle/>
        <a:p>
          <a:endParaRPr lang="en-US"/>
        </a:p>
      </dgm:t>
    </dgm:pt>
    <dgm:pt modelId="{E745D603-2F41-F14F-A29D-B97846E45F99}" type="pres">
      <dgm:prSet presAssocID="{C3883CD6-8175-034B-AA66-C9CC60358411}" presName="centerShape" presStyleLbl="node0" presStyleIdx="0" presStyleCnt="1" custScaleX="121626"/>
      <dgm:spPr/>
      <dgm:t>
        <a:bodyPr/>
        <a:lstStyle/>
        <a:p>
          <a:endParaRPr lang="en-US"/>
        </a:p>
      </dgm:t>
    </dgm:pt>
    <dgm:pt modelId="{92BB3FD9-8C79-B745-AF89-9C1EC2F1A791}" type="pres">
      <dgm:prSet presAssocID="{CD99AC66-8E80-0240-8ECF-B7669E79A603}" presName="parTrans" presStyleLbl="bgSibTrans2D1" presStyleIdx="0" presStyleCnt="3"/>
      <dgm:spPr/>
      <dgm:t>
        <a:bodyPr/>
        <a:lstStyle/>
        <a:p>
          <a:endParaRPr lang="en-US"/>
        </a:p>
      </dgm:t>
    </dgm:pt>
    <dgm:pt modelId="{96CB791F-DE94-B54D-9795-A9AF0BFF2618}" type="pres">
      <dgm:prSet presAssocID="{662C74D1-EE78-4640-9E31-E0FF415C83C3}" presName="node" presStyleLbl="node1" presStyleIdx="0" presStyleCnt="3">
        <dgm:presLayoutVars>
          <dgm:bulletEnabled val="1"/>
        </dgm:presLayoutVars>
      </dgm:prSet>
      <dgm:spPr/>
      <dgm:t>
        <a:bodyPr/>
        <a:lstStyle/>
        <a:p>
          <a:endParaRPr lang="en-US"/>
        </a:p>
      </dgm:t>
    </dgm:pt>
    <dgm:pt modelId="{DDDA1C09-7496-6E4C-B493-197DDCD1B1F8}" type="pres">
      <dgm:prSet presAssocID="{FD87AB52-5626-2845-B476-43104D13650C}" presName="parTrans" presStyleLbl="bgSibTrans2D1" presStyleIdx="1" presStyleCnt="3"/>
      <dgm:spPr/>
      <dgm:t>
        <a:bodyPr/>
        <a:lstStyle/>
        <a:p>
          <a:endParaRPr lang="en-US"/>
        </a:p>
      </dgm:t>
    </dgm:pt>
    <dgm:pt modelId="{11D3F125-3FDE-2A42-A8D6-B70A04A8ABEA}" type="pres">
      <dgm:prSet presAssocID="{2B561964-A5E1-7D4D-918D-1046E32ABD78}" presName="node" presStyleLbl="node1" presStyleIdx="1" presStyleCnt="3">
        <dgm:presLayoutVars>
          <dgm:bulletEnabled val="1"/>
        </dgm:presLayoutVars>
      </dgm:prSet>
      <dgm:spPr/>
      <dgm:t>
        <a:bodyPr/>
        <a:lstStyle/>
        <a:p>
          <a:endParaRPr lang="en-US"/>
        </a:p>
      </dgm:t>
    </dgm:pt>
    <dgm:pt modelId="{CD561441-2738-614E-BCAC-9525AD16F17C}" type="pres">
      <dgm:prSet presAssocID="{CF4DF485-DA4B-5445-A76F-0DABDCB7F8F4}" presName="parTrans" presStyleLbl="bgSibTrans2D1" presStyleIdx="2" presStyleCnt="3"/>
      <dgm:spPr/>
      <dgm:t>
        <a:bodyPr/>
        <a:lstStyle/>
        <a:p>
          <a:endParaRPr lang="en-US"/>
        </a:p>
      </dgm:t>
    </dgm:pt>
    <dgm:pt modelId="{0631D244-58AD-654E-AA18-8EA1CBEF8448}" type="pres">
      <dgm:prSet presAssocID="{E9121BA3-9309-464C-A672-4BEF7A11CAC2}" presName="node" presStyleLbl="node1" presStyleIdx="2" presStyleCnt="3">
        <dgm:presLayoutVars>
          <dgm:bulletEnabled val="1"/>
        </dgm:presLayoutVars>
      </dgm:prSet>
      <dgm:spPr/>
      <dgm:t>
        <a:bodyPr/>
        <a:lstStyle/>
        <a:p>
          <a:endParaRPr lang="en-US"/>
        </a:p>
      </dgm:t>
    </dgm:pt>
  </dgm:ptLst>
  <dgm:cxnLst>
    <dgm:cxn modelId="{2D992A62-5AF5-2A4D-9783-4C4A0B4EB7BF}" type="presOf" srcId="{FD87AB52-5626-2845-B476-43104D13650C}" destId="{DDDA1C09-7496-6E4C-B493-197DDCD1B1F8}" srcOrd="0" destOrd="0" presId="urn:microsoft.com/office/officeart/2005/8/layout/radial4"/>
    <dgm:cxn modelId="{CFBA4D0D-BF0F-554E-AC4D-F50C36552C9F}" srcId="{C3883CD6-8175-034B-AA66-C9CC60358411}" destId="{E9121BA3-9309-464C-A672-4BEF7A11CAC2}" srcOrd="2" destOrd="0" parTransId="{CF4DF485-DA4B-5445-A76F-0DABDCB7F8F4}" sibTransId="{2A75D6B8-BE68-FA48-8B89-3A26E1D4F5D9}"/>
    <dgm:cxn modelId="{01110383-A3E8-9D4A-9523-8215637B5E4B}" srcId="{C3883CD6-8175-034B-AA66-C9CC60358411}" destId="{2B561964-A5E1-7D4D-918D-1046E32ABD78}" srcOrd="1" destOrd="0" parTransId="{FD87AB52-5626-2845-B476-43104D13650C}" sibTransId="{DF0699A0-7BE8-1947-9CCB-929EA88279F0}"/>
    <dgm:cxn modelId="{B8654991-7282-3D43-8583-B75662C11C06}" srcId="{C3883CD6-8175-034B-AA66-C9CC60358411}" destId="{662C74D1-EE78-4640-9E31-E0FF415C83C3}" srcOrd="0" destOrd="0" parTransId="{CD99AC66-8E80-0240-8ECF-B7669E79A603}" sibTransId="{52E9181C-A3AB-7C49-BD0F-CAF5F024AD38}"/>
    <dgm:cxn modelId="{56CA9E23-A55F-D742-ACBD-68763433C730}" type="presOf" srcId="{2B561964-A5E1-7D4D-918D-1046E32ABD78}" destId="{11D3F125-3FDE-2A42-A8D6-B70A04A8ABEA}" srcOrd="0" destOrd="0" presId="urn:microsoft.com/office/officeart/2005/8/layout/radial4"/>
    <dgm:cxn modelId="{8423E1AF-61ED-2049-A291-C5DFC4A9902C}" type="presOf" srcId="{B67A809A-079C-904B-A233-2C8F30B7AB6D}" destId="{11BE6250-5426-5242-BB90-EF770AEF82FA}" srcOrd="0" destOrd="0" presId="urn:microsoft.com/office/officeart/2005/8/layout/radial4"/>
    <dgm:cxn modelId="{61532359-2024-814B-A8B4-743C595A6E21}" type="presOf" srcId="{E9121BA3-9309-464C-A672-4BEF7A11CAC2}" destId="{0631D244-58AD-654E-AA18-8EA1CBEF8448}" srcOrd="0" destOrd="0" presId="urn:microsoft.com/office/officeart/2005/8/layout/radial4"/>
    <dgm:cxn modelId="{393BCEE5-4363-0F48-9AAE-C30D8C0B0CC5}" srcId="{B67A809A-079C-904B-A233-2C8F30B7AB6D}" destId="{C3883CD6-8175-034B-AA66-C9CC60358411}" srcOrd="0" destOrd="0" parTransId="{3F659803-3E2A-EF40-B4C5-F36D9C2BA0F0}" sibTransId="{2B332A08-624E-5D48-9056-589A73F423BB}"/>
    <dgm:cxn modelId="{5AA8E6F2-E9BB-184F-BBEC-A6A6858695D2}" type="presOf" srcId="{CF4DF485-DA4B-5445-A76F-0DABDCB7F8F4}" destId="{CD561441-2738-614E-BCAC-9525AD16F17C}" srcOrd="0" destOrd="0" presId="urn:microsoft.com/office/officeart/2005/8/layout/radial4"/>
    <dgm:cxn modelId="{EE03C6E9-CB1C-474C-9F59-642C82983F2A}" type="presOf" srcId="{662C74D1-EE78-4640-9E31-E0FF415C83C3}" destId="{96CB791F-DE94-B54D-9795-A9AF0BFF2618}" srcOrd="0" destOrd="0" presId="urn:microsoft.com/office/officeart/2005/8/layout/radial4"/>
    <dgm:cxn modelId="{D2FABC8F-E720-8A4B-92D6-4B43F76C4E6F}" type="presOf" srcId="{CD99AC66-8E80-0240-8ECF-B7669E79A603}" destId="{92BB3FD9-8C79-B745-AF89-9C1EC2F1A791}" srcOrd="0" destOrd="0" presId="urn:microsoft.com/office/officeart/2005/8/layout/radial4"/>
    <dgm:cxn modelId="{28DE2EA9-9417-4C4A-82A6-1AF7AE653B41}" type="presOf" srcId="{C3883CD6-8175-034B-AA66-C9CC60358411}" destId="{E745D603-2F41-F14F-A29D-B97846E45F99}" srcOrd="0" destOrd="0" presId="urn:microsoft.com/office/officeart/2005/8/layout/radial4"/>
    <dgm:cxn modelId="{7DC238D6-68C4-BA4A-9BD1-4AD2A7032EED}" type="presParOf" srcId="{11BE6250-5426-5242-BB90-EF770AEF82FA}" destId="{E745D603-2F41-F14F-A29D-B97846E45F99}" srcOrd="0" destOrd="0" presId="urn:microsoft.com/office/officeart/2005/8/layout/radial4"/>
    <dgm:cxn modelId="{5ACB5782-BF0B-D043-82A9-8574414E833A}" type="presParOf" srcId="{11BE6250-5426-5242-BB90-EF770AEF82FA}" destId="{92BB3FD9-8C79-B745-AF89-9C1EC2F1A791}" srcOrd="1" destOrd="0" presId="urn:microsoft.com/office/officeart/2005/8/layout/radial4"/>
    <dgm:cxn modelId="{93257C7E-65C2-C04F-8236-D1C7A35B9928}" type="presParOf" srcId="{11BE6250-5426-5242-BB90-EF770AEF82FA}" destId="{96CB791F-DE94-B54D-9795-A9AF0BFF2618}" srcOrd="2" destOrd="0" presId="urn:microsoft.com/office/officeart/2005/8/layout/radial4"/>
    <dgm:cxn modelId="{227CA6A2-8C6F-4040-8AE9-AF1B72CFBD4F}" type="presParOf" srcId="{11BE6250-5426-5242-BB90-EF770AEF82FA}" destId="{DDDA1C09-7496-6E4C-B493-197DDCD1B1F8}" srcOrd="3" destOrd="0" presId="urn:microsoft.com/office/officeart/2005/8/layout/radial4"/>
    <dgm:cxn modelId="{FA1E1B76-296C-454C-BF43-1D384E057C57}" type="presParOf" srcId="{11BE6250-5426-5242-BB90-EF770AEF82FA}" destId="{11D3F125-3FDE-2A42-A8D6-B70A04A8ABEA}" srcOrd="4" destOrd="0" presId="urn:microsoft.com/office/officeart/2005/8/layout/radial4"/>
    <dgm:cxn modelId="{973D45AE-301E-AA40-9647-A71ED70E98C3}" type="presParOf" srcId="{11BE6250-5426-5242-BB90-EF770AEF82FA}" destId="{CD561441-2738-614E-BCAC-9525AD16F17C}" srcOrd="5" destOrd="0" presId="urn:microsoft.com/office/officeart/2005/8/layout/radial4"/>
    <dgm:cxn modelId="{FF9EE6CB-2412-B745-9DB0-7BC1EF95DE77}" type="presParOf" srcId="{11BE6250-5426-5242-BB90-EF770AEF82FA}" destId="{0631D244-58AD-654E-AA18-8EA1CBEF8448}" srcOrd="6" destOrd="0" presId="urn:microsoft.com/office/officeart/2005/8/layout/radial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45D603-2F41-F14F-A29D-B97846E45F99}">
      <dsp:nvSpPr>
        <dsp:cNvPr id="0" name=""/>
        <dsp:cNvSpPr/>
      </dsp:nvSpPr>
      <dsp:spPr>
        <a:xfrm>
          <a:off x="1135902" y="1269889"/>
          <a:ext cx="1256587" cy="1033157"/>
        </a:xfrm>
        <a:prstGeom prst="ellipse">
          <a:avLst/>
        </a:prstGeom>
        <a:solidFill>
          <a:srgbClr val="62BCB8"/>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t>What should I do now?</a:t>
          </a:r>
          <a:endParaRPr lang="en-US" sz="1200" b="1" kern="1200" dirty="0"/>
        </a:p>
      </dsp:txBody>
      <dsp:txXfrm>
        <a:off x="1319925" y="1421191"/>
        <a:ext cx="888541" cy="730553"/>
      </dsp:txXfrm>
    </dsp:sp>
    <dsp:sp modelId="{92BB3FD9-8C79-B745-AF89-9C1EC2F1A791}">
      <dsp:nvSpPr>
        <dsp:cNvPr id="0" name=""/>
        <dsp:cNvSpPr/>
      </dsp:nvSpPr>
      <dsp:spPr>
        <a:xfrm rot="12900000">
          <a:off x="554291" y="1059621"/>
          <a:ext cx="764238" cy="294449"/>
        </a:xfrm>
        <a:prstGeom prst="leftArrow">
          <a:avLst>
            <a:gd name="adj1" fmla="val 60000"/>
            <a:gd name="adj2" fmla="val 50000"/>
          </a:avLst>
        </a:prstGeom>
        <a:solidFill>
          <a:srgbClr val="5C5C5C"/>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6CB791F-DE94-B54D-9795-A9AF0BFF2618}">
      <dsp:nvSpPr>
        <dsp:cNvPr id="0" name=""/>
        <dsp:cNvSpPr/>
      </dsp:nvSpPr>
      <dsp:spPr>
        <a:xfrm>
          <a:off x="132647" y="595071"/>
          <a:ext cx="981499" cy="785199"/>
        </a:xfrm>
        <a:prstGeom prst="roundRect">
          <a:avLst>
            <a:gd name="adj" fmla="val 10000"/>
          </a:avLst>
        </a:prstGeom>
        <a:solidFill>
          <a:srgbClr val="62BCB8"/>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b="1" kern="1200" dirty="0" smtClean="0"/>
            <a:t>How am I doing?</a:t>
          </a:r>
          <a:endParaRPr lang="en-US" sz="1200" b="1" kern="1200" dirty="0"/>
        </a:p>
      </dsp:txBody>
      <dsp:txXfrm>
        <a:off x="155645" y="618069"/>
        <a:ext cx="935503" cy="739203"/>
      </dsp:txXfrm>
    </dsp:sp>
    <dsp:sp modelId="{DDDA1C09-7496-6E4C-B493-197DDCD1B1F8}">
      <dsp:nvSpPr>
        <dsp:cNvPr id="0" name=""/>
        <dsp:cNvSpPr/>
      </dsp:nvSpPr>
      <dsp:spPr>
        <a:xfrm rot="16200000">
          <a:off x="1350248" y="660532"/>
          <a:ext cx="827895" cy="294449"/>
        </a:xfrm>
        <a:prstGeom prst="leftArrow">
          <a:avLst>
            <a:gd name="adj1" fmla="val 60000"/>
            <a:gd name="adj2" fmla="val 50000"/>
          </a:avLst>
        </a:prstGeom>
        <a:solidFill>
          <a:srgbClr val="5C5C5C"/>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1D3F125-3FDE-2A42-A8D6-B70A04A8ABEA}">
      <dsp:nvSpPr>
        <dsp:cNvPr id="0" name=""/>
        <dsp:cNvSpPr/>
      </dsp:nvSpPr>
      <dsp:spPr>
        <a:xfrm>
          <a:off x="1273446" y="1209"/>
          <a:ext cx="981499" cy="785199"/>
        </a:xfrm>
        <a:prstGeom prst="roundRect">
          <a:avLst>
            <a:gd name="adj" fmla="val 10000"/>
          </a:avLst>
        </a:prstGeom>
        <a:solidFill>
          <a:srgbClr val="62BCB8"/>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b="1" kern="1200" dirty="0" smtClean="0"/>
            <a:t>How are my students doing?</a:t>
          </a:r>
          <a:endParaRPr lang="en-US" sz="1200" b="1" kern="1200" dirty="0"/>
        </a:p>
      </dsp:txBody>
      <dsp:txXfrm>
        <a:off x="1296444" y="24207"/>
        <a:ext cx="935503" cy="739203"/>
      </dsp:txXfrm>
    </dsp:sp>
    <dsp:sp modelId="{CD561441-2738-614E-BCAC-9525AD16F17C}">
      <dsp:nvSpPr>
        <dsp:cNvPr id="0" name=""/>
        <dsp:cNvSpPr/>
      </dsp:nvSpPr>
      <dsp:spPr>
        <a:xfrm rot="19500000">
          <a:off x="2209861" y="1059621"/>
          <a:ext cx="764238" cy="294449"/>
        </a:xfrm>
        <a:prstGeom prst="leftArrow">
          <a:avLst>
            <a:gd name="adj1" fmla="val 60000"/>
            <a:gd name="adj2" fmla="val 50000"/>
          </a:avLst>
        </a:prstGeom>
        <a:solidFill>
          <a:srgbClr val="5C5C5C"/>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631D244-58AD-654E-AA18-8EA1CBEF8448}">
      <dsp:nvSpPr>
        <dsp:cNvPr id="0" name=""/>
        <dsp:cNvSpPr/>
      </dsp:nvSpPr>
      <dsp:spPr>
        <a:xfrm>
          <a:off x="2414245" y="595071"/>
          <a:ext cx="981499" cy="785199"/>
        </a:xfrm>
        <a:prstGeom prst="roundRect">
          <a:avLst>
            <a:gd name="adj" fmla="val 10000"/>
          </a:avLst>
        </a:prstGeom>
        <a:solidFill>
          <a:srgbClr val="62BCB8"/>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b="1" kern="1200" dirty="0" smtClean="0"/>
            <a:t>How are my schools doing?</a:t>
          </a:r>
          <a:endParaRPr lang="en-US" sz="1200" b="1" kern="1200" dirty="0"/>
        </a:p>
      </dsp:txBody>
      <dsp:txXfrm>
        <a:off x="2437243" y="618069"/>
        <a:ext cx="935503" cy="739203"/>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Arial" charset="0"/>
              </a:defRPr>
            </a:lvl1pPr>
          </a:lstStyle>
          <a:p>
            <a:pPr>
              <a:defRPr/>
            </a:pPr>
            <a:fld id="{FACBE234-B8E8-904A-984E-BB587983E3C9}" type="datetimeFigureOut">
              <a:rPr lang="en-US"/>
              <a:pPr>
                <a:defRPr/>
              </a:pPr>
              <a:t>11/16/2015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00F48CED-D86E-0846-8EDB-6D46214A0AF4}" type="slidenum">
              <a:rPr lang="en-US"/>
              <a:pPr>
                <a:defRPr/>
              </a:pPr>
              <a:t>‹#›</a:t>
            </a:fld>
            <a:endParaRPr lang="en-US" dirty="0"/>
          </a:p>
        </p:txBody>
      </p:sp>
    </p:spTree>
    <p:extLst>
      <p:ext uri="{BB962C8B-B14F-4D97-AF65-F5344CB8AC3E}">
        <p14:creationId xmlns:p14="http://schemas.microsoft.com/office/powerpoint/2010/main" val="6517563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F48CED-D86E-0846-8EDB-6D46214A0AF4}" type="slidenum">
              <a:rPr lang="en-US" smtClean="0"/>
              <a:pPr>
                <a:defRPr/>
              </a:pPr>
              <a:t>1</a:t>
            </a:fld>
            <a:endParaRPr lang="en-US" dirty="0"/>
          </a:p>
        </p:txBody>
      </p:sp>
    </p:spTree>
    <p:extLst>
      <p:ext uri="{BB962C8B-B14F-4D97-AF65-F5344CB8AC3E}">
        <p14:creationId xmlns:p14="http://schemas.microsoft.com/office/powerpoint/2010/main" val="2736141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F48CED-D86E-0846-8EDB-6D46214A0AF4}" type="slidenum">
              <a:rPr lang="en-US" smtClean="0"/>
              <a:pPr>
                <a:defRPr/>
              </a:pPr>
              <a:t>10</a:t>
            </a:fld>
            <a:endParaRPr lang="en-US" dirty="0"/>
          </a:p>
        </p:txBody>
      </p:sp>
    </p:spTree>
    <p:extLst>
      <p:ext uri="{BB962C8B-B14F-4D97-AF65-F5344CB8AC3E}">
        <p14:creationId xmlns:p14="http://schemas.microsoft.com/office/powerpoint/2010/main" val="986688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As students</a:t>
            </a:r>
            <a:r>
              <a:rPr lang="en-US" baseline="0" dirty="0" smtClean="0"/>
              <a:t> complete lessons, they will be able to review performance including basic metrics such as time spent and number correct and level of difficulty.  This depends on all of the students in </a:t>
            </a:r>
            <a:r>
              <a:rPr lang="en-US" baseline="0" dirty="0" err="1" smtClean="0"/>
              <a:t>Naviance</a:t>
            </a:r>
            <a:r>
              <a:rPr lang="en-US" baseline="0" dirty="0" smtClean="0"/>
              <a:t> Test Prep.  </a:t>
            </a:r>
          </a:p>
          <a:p>
            <a:pPr marL="171450" indent="-171450">
              <a:buFontTx/>
              <a:buChar char="-"/>
            </a:pPr>
            <a:r>
              <a:rPr lang="en-US" baseline="0" dirty="0" smtClean="0"/>
              <a:t>Students can also see which concepts they are mastering (based off of the number answered correctly).</a:t>
            </a:r>
            <a:endParaRPr lang="en-US" dirty="0"/>
          </a:p>
        </p:txBody>
      </p:sp>
      <p:sp>
        <p:nvSpPr>
          <p:cNvPr id="4" name="Slide Number Placeholder 3"/>
          <p:cNvSpPr>
            <a:spLocks noGrp="1"/>
          </p:cNvSpPr>
          <p:nvPr>
            <p:ph type="sldNum" sz="quarter" idx="10"/>
          </p:nvPr>
        </p:nvSpPr>
        <p:spPr/>
        <p:txBody>
          <a:bodyPr/>
          <a:lstStyle/>
          <a:p>
            <a:pPr>
              <a:defRPr/>
            </a:pPr>
            <a:fld id="{00F48CED-D86E-0846-8EDB-6D46214A0AF4}" type="slidenum">
              <a:rPr lang="en-US" smtClean="0"/>
              <a:pPr>
                <a:defRPr/>
              </a:pPr>
              <a:t>11</a:t>
            </a:fld>
            <a:endParaRPr lang="en-US" dirty="0"/>
          </a:p>
        </p:txBody>
      </p:sp>
    </p:spTree>
    <p:extLst>
      <p:ext uri="{BB962C8B-B14F-4D97-AF65-F5344CB8AC3E}">
        <p14:creationId xmlns:p14="http://schemas.microsoft.com/office/powerpoint/2010/main" val="2886315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 platform helps students see strengths</a:t>
            </a:r>
            <a:r>
              <a:rPr lang="en-US" baseline="0" dirty="0" smtClean="0"/>
              <a:t> and weaknesses. Students can drill down to see performance in specific areas</a:t>
            </a:r>
          </a:p>
          <a:p>
            <a:pPr marL="171450" indent="-171450">
              <a:buFontTx/>
              <a:buChar char="-"/>
            </a:pPr>
            <a:r>
              <a:rPr lang="en-US" dirty="0" smtClean="0"/>
              <a:t>Score Predictions help them see their progress towards their desired score</a:t>
            </a:r>
          </a:p>
          <a:p>
            <a:pPr marL="171450" indent="-171450">
              <a:buFontTx/>
              <a:buChar char="-"/>
            </a:pPr>
            <a:r>
              <a:rPr lang="en-US" dirty="0" smtClean="0"/>
              <a:t>The</a:t>
            </a:r>
            <a:r>
              <a:rPr lang="en-US" baseline="0" dirty="0" smtClean="0"/>
              <a:t> platform predicts the student’s score if they were to take the test today</a:t>
            </a:r>
            <a:endParaRPr lang="en-US" dirty="0"/>
          </a:p>
        </p:txBody>
      </p:sp>
      <p:sp>
        <p:nvSpPr>
          <p:cNvPr id="4" name="Slide Number Placeholder 3"/>
          <p:cNvSpPr>
            <a:spLocks noGrp="1"/>
          </p:cNvSpPr>
          <p:nvPr>
            <p:ph type="sldNum" sz="quarter" idx="10"/>
          </p:nvPr>
        </p:nvSpPr>
        <p:spPr/>
        <p:txBody>
          <a:bodyPr/>
          <a:lstStyle/>
          <a:p>
            <a:pPr>
              <a:defRPr/>
            </a:pPr>
            <a:fld id="{00F48CED-D86E-0846-8EDB-6D46214A0AF4}" type="slidenum">
              <a:rPr lang="en-US" smtClean="0"/>
              <a:pPr>
                <a:defRPr/>
              </a:pPr>
              <a:t>12</a:t>
            </a:fld>
            <a:endParaRPr lang="en-US" dirty="0"/>
          </a:p>
        </p:txBody>
      </p:sp>
    </p:spTree>
    <p:extLst>
      <p:ext uri="{BB962C8B-B14F-4D97-AF65-F5344CB8AC3E}">
        <p14:creationId xmlns:p14="http://schemas.microsoft.com/office/powerpoint/2010/main" val="2409913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F48CED-D86E-0846-8EDB-6D46214A0AF4}" type="slidenum">
              <a:rPr lang="en-US" smtClean="0"/>
              <a:pPr>
                <a:defRPr/>
              </a:pPr>
              <a:t>13</a:t>
            </a:fld>
            <a:endParaRPr lang="en-US" dirty="0"/>
          </a:p>
        </p:txBody>
      </p:sp>
    </p:spTree>
    <p:extLst>
      <p:ext uri="{BB962C8B-B14F-4D97-AF65-F5344CB8AC3E}">
        <p14:creationId xmlns:p14="http://schemas.microsoft.com/office/powerpoint/2010/main" val="650847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And,</a:t>
            </a:r>
            <a:r>
              <a:rPr lang="en-US" baseline="0" dirty="0" smtClean="0">
                <a:latin typeface="Calibri" charset="0"/>
              </a:rPr>
              <a:t> it integrates with Naviance, the world’s leading college and career readiness platform.</a:t>
            </a:r>
            <a:endParaRPr lang="en-US" dirty="0">
              <a:latin typeface="Calibri" charset="0"/>
            </a:endParaRPr>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27A71658-EAAC-CE46-83A6-C175751959CE}" type="slidenum">
              <a:rPr lang="en-US" sz="1200">
                <a:cs typeface="Arial" charset="0"/>
              </a:rPr>
              <a:pPr eaLnBrk="1" hangingPunct="1"/>
              <a:t>2</a:t>
            </a:fld>
            <a:endParaRPr lang="en-US" sz="1200" dirty="0">
              <a:cs typeface="Arial" charset="0"/>
            </a:endParaRPr>
          </a:p>
        </p:txBody>
      </p:sp>
    </p:spTree>
    <p:extLst>
      <p:ext uri="{BB962C8B-B14F-4D97-AF65-F5344CB8AC3E}">
        <p14:creationId xmlns:p14="http://schemas.microsoft.com/office/powerpoint/2010/main" val="721660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charset="0"/>
                <a:cs typeface="ＭＳ Ｐゴシック" charset="0"/>
              </a:rPr>
              <a:t>Gamified for Engagement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As students answer questions correctly, they accumulate points and badges. These reinforcements positively reward students and help keep them motivated to persist. Micro-goals, based today’s study goals, help students complete the course in bite-sized units, and students can see their progress with the completion of every activity. </a:t>
            </a:r>
            <a:endParaRPr lang="en-US" sz="1200" b="1" kern="1200" dirty="0" smtClean="0">
              <a:solidFill>
                <a:schemeClr val="tx1"/>
              </a:solidFill>
              <a:effectLst/>
              <a:latin typeface="+mn-lt"/>
              <a:ea typeface="ＭＳ Ｐゴシック" charset="0"/>
              <a:cs typeface="ＭＳ Ｐゴシック" charset="0"/>
            </a:endParaRPr>
          </a:p>
          <a:p>
            <a:endParaRPr lang="en-US" sz="1200" b="1" kern="1200" dirty="0" smtClean="0">
              <a:solidFill>
                <a:schemeClr val="tx1"/>
              </a:solidFill>
              <a:effectLst/>
              <a:latin typeface="+mn-lt"/>
              <a:ea typeface="ＭＳ Ｐゴシック" charset="0"/>
              <a:cs typeface="ＭＳ Ｐゴシック" charset="0"/>
            </a:endParaRPr>
          </a:p>
          <a:p>
            <a:r>
              <a:rPr lang="en-US" sz="1200" b="1" kern="1200" dirty="0" smtClean="0">
                <a:solidFill>
                  <a:schemeClr val="tx1"/>
                </a:solidFill>
                <a:effectLst/>
                <a:latin typeface="+mn-lt"/>
                <a:ea typeface="ＭＳ Ｐゴシック" charset="0"/>
                <a:cs typeface="ＭＳ Ｐゴシック" charset="0"/>
              </a:rPr>
              <a:t>Premier</a:t>
            </a:r>
            <a:r>
              <a:rPr lang="en-US" sz="1200" b="1" kern="1200" baseline="0" dirty="0" smtClean="0">
                <a:solidFill>
                  <a:schemeClr val="tx1"/>
                </a:solidFill>
                <a:effectLst/>
                <a:latin typeface="+mn-lt"/>
                <a:ea typeface="ＭＳ Ｐゴシック" charset="0"/>
                <a:cs typeface="ＭＳ Ｐゴシック" charset="0"/>
              </a:rPr>
              <a:t> Content </a:t>
            </a:r>
            <a:endParaRPr lang="en-US" sz="1200" b="1" kern="1200" dirty="0" smtClean="0">
              <a:solidFill>
                <a:schemeClr val="tx1"/>
              </a:solidFill>
              <a:effectLst/>
              <a:latin typeface="+mn-lt"/>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Content is continually refreshed by subject matter experts</a:t>
            </a:r>
            <a:r>
              <a:rPr lang="en-US" sz="1200" kern="1200" baseline="0" dirty="0" smtClean="0">
                <a:solidFill>
                  <a:schemeClr val="tx1"/>
                </a:solidFill>
                <a:effectLst/>
                <a:latin typeface="+mn-lt"/>
                <a:ea typeface="ＭＳ Ｐゴシック" charset="0"/>
                <a:cs typeface="ＭＳ Ｐゴシック" charset="0"/>
              </a:rPr>
              <a:t> to the latest standards, including the new SAT.  We don</a:t>
            </a:r>
            <a:r>
              <a:rPr lang="fr-FR" sz="1200" kern="1200" baseline="0" dirty="0" smtClean="0">
                <a:solidFill>
                  <a:schemeClr val="tx1"/>
                </a:solidFill>
                <a:effectLst/>
                <a:latin typeface="+mn-lt"/>
                <a:ea typeface="ＭＳ Ｐゴシック" charset="0"/>
                <a:cs typeface="ＭＳ Ｐゴシック" charset="0"/>
              </a:rPr>
              <a:t>’</a:t>
            </a:r>
            <a:r>
              <a:rPr lang="en-US" sz="1200" kern="1200" baseline="0" dirty="0" smtClean="0">
                <a:solidFill>
                  <a:schemeClr val="tx1"/>
                </a:solidFill>
                <a:effectLst/>
                <a:latin typeface="+mn-lt"/>
                <a:ea typeface="ＭＳ Ｐゴシック" charset="0"/>
                <a:cs typeface="ＭＳ Ｐゴシック" charset="0"/>
              </a:rPr>
              <a:t>t have to keep updating anything new from the testing agencies.  We have Subject Matter Experts within each company that curate and update content.</a:t>
            </a:r>
            <a:endParaRPr lang="en-US" sz="1200" b="0" kern="1200" dirty="0" smtClean="0">
              <a:solidFill>
                <a:schemeClr val="tx1"/>
              </a:solidFill>
              <a:effectLst/>
              <a:latin typeface="+mn-lt"/>
              <a:ea typeface="ＭＳ Ｐゴシック" charset="0"/>
              <a:cs typeface="ＭＳ Ｐゴシック" charset="0"/>
            </a:endParaRPr>
          </a:p>
          <a:p>
            <a:endParaRPr lang="en-US" sz="1200" b="1" kern="1200" dirty="0" smtClean="0">
              <a:solidFill>
                <a:schemeClr val="tx1"/>
              </a:solidFill>
              <a:effectLst/>
              <a:latin typeface="+mn-lt"/>
              <a:ea typeface="ＭＳ Ｐゴシック" charset="0"/>
              <a:cs typeface="ＭＳ Ｐゴシック" charset="0"/>
            </a:endParaRPr>
          </a:p>
          <a:p>
            <a:r>
              <a:rPr lang="en-US" sz="1200" b="1" kern="1200" dirty="0" smtClean="0">
                <a:solidFill>
                  <a:schemeClr val="tx1"/>
                </a:solidFill>
                <a:effectLst/>
                <a:latin typeface="+mn-lt"/>
                <a:ea typeface="ＭＳ Ｐゴシック" charset="0"/>
                <a:cs typeface="ＭＳ Ｐゴシック" charset="0"/>
              </a:rPr>
              <a:t>Intelligent Reporting</a:t>
            </a:r>
          </a:p>
          <a:p>
            <a:r>
              <a:rPr lang="en-US" sz="1200" kern="1200" dirty="0" smtClean="0">
                <a:solidFill>
                  <a:schemeClr val="tx1"/>
                </a:solidFill>
                <a:effectLst/>
                <a:latin typeface="+mn-lt"/>
                <a:ea typeface="ＭＳ Ｐゴシック" charset="0"/>
                <a:cs typeface="ＭＳ Ｐゴシック" charset="0"/>
              </a:rPr>
              <a:t>Helps students, teachers, and administrators access the most critical information for them </a:t>
            </a:r>
          </a:p>
          <a:p>
            <a:pPr marL="171450" lvl="0" indent="-171450">
              <a:buFont typeface="Arial"/>
              <a:buChar char="•"/>
            </a:pPr>
            <a:r>
              <a:rPr lang="en-US" sz="1200" kern="1200" dirty="0" smtClean="0">
                <a:solidFill>
                  <a:schemeClr val="tx1"/>
                </a:solidFill>
                <a:effectLst/>
                <a:latin typeface="+mn-lt"/>
                <a:ea typeface="ＭＳ Ｐゴシック" charset="0"/>
                <a:cs typeface="ＭＳ Ｐゴシック" charset="0"/>
              </a:rPr>
              <a:t>Students can see how far along they are and what concepts need attention</a:t>
            </a:r>
          </a:p>
          <a:p>
            <a:pPr marL="171450" lvl="0" indent="-171450">
              <a:buFont typeface="Arial"/>
              <a:buChar char="•"/>
            </a:pPr>
            <a:r>
              <a:rPr lang="en-US" sz="1200" kern="1200" dirty="0" smtClean="0">
                <a:solidFill>
                  <a:schemeClr val="tx1"/>
                </a:solidFill>
                <a:effectLst/>
                <a:latin typeface="+mn-lt"/>
                <a:ea typeface="ＭＳ Ｐゴシック" charset="0"/>
                <a:cs typeface="ＭＳ Ｐゴシック" charset="0"/>
              </a:rPr>
              <a:t>Teachers and counselors can easily identify which students may need additional support on specific concepts. </a:t>
            </a:r>
          </a:p>
          <a:p>
            <a:pPr marL="171450" lvl="0" indent="-171450">
              <a:buFont typeface="Arial"/>
              <a:buChar char="•"/>
            </a:pPr>
            <a:r>
              <a:rPr lang="en-US" sz="1200" kern="1200" dirty="0" smtClean="0">
                <a:solidFill>
                  <a:schemeClr val="tx1"/>
                </a:solidFill>
                <a:effectLst/>
                <a:latin typeface="+mn-lt"/>
                <a:ea typeface="ＭＳ Ｐゴシック" charset="0"/>
                <a:cs typeface="ＭＳ Ｐゴシック" charset="0"/>
              </a:rPr>
              <a:t>District administrators can see progress by school and by classroom</a:t>
            </a:r>
          </a:p>
          <a:p>
            <a:endParaRPr lang="en-US" dirty="0">
              <a:latin typeface="Calibri"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8CD1DA2-B98E-584E-B70D-C65BE0B3F0BF}" type="slidenum">
              <a:rPr lang="en-US" sz="1200">
                <a:cs typeface="Arial" charset="0"/>
              </a:rPr>
              <a:pPr eaLnBrk="1" hangingPunct="1"/>
              <a:t>3</a:t>
            </a:fld>
            <a:endParaRPr lang="en-US" sz="1200" dirty="0">
              <a:cs typeface="Arial" charset="0"/>
            </a:endParaRPr>
          </a:p>
        </p:txBody>
      </p:sp>
    </p:spTree>
    <p:extLst>
      <p:ext uri="{BB962C8B-B14F-4D97-AF65-F5344CB8AC3E}">
        <p14:creationId xmlns:p14="http://schemas.microsoft.com/office/powerpoint/2010/main" val="3592069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Students will easily</a:t>
            </a:r>
            <a:r>
              <a:rPr lang="en-US" baseline="0" dirty="0" smtClean="0"/>
              <a:t> access Naviance Test Prep </a:t>
            </a:r>
            <a:r>
              <a:rPr lang="en-US" dirty="0" smtClean="0"/>
              <a:t>from Family Connection</a:t>
            </a:r>
          </a:p>
          <a:p>
            <a:pPr marL="171450" indent="-171450">
              <a:buFontTx/>
              <a:buChar char="-"/>
            </a:pPr>
            <a:r>
              <a:rPr lang="en-US" dirty="0" smtClean="0"/>
              <a:t>Calendar shows actual</a:t>
            </a:r>
            <a:r>
              <a:rPr lang="en-US" baseline="0" dirty="0" smtClean="0"/>
              <a:t> test dates in </a:t>
            </a:r>
            <a:r>
              <a:rPr lang="en-US" baseline="0" dirty="0" smtClean="0">
                <a:solidFill>
                  <a:srgbClr val="FF0000"/>
                </a:solidFill>
              </a:rPr>
              <a:t>RED</a:t>
            </a:r>
            <a:endParaRPr lang="en-US" dirty="0" smtClean="0">
              <a:solidFill>
                <a:srgbClr val="FF0000"/>
              </a:solidFill>
            </a:endParaRPr>
          </a:p>
          <a:p>
            <a:pPr marL="171450" indent="-171450">
              <a:buFontTx/>
              <a:buChar char="-"/>
            </a:pPr>
            <a:r>
              <a:rPr lang="en-US" dirty="0" smtClean="0"/>
              <a:t>The first step is</a:t>
            </a:r>
            <a:r>
              <a:rPr lang="en-US" baseline="0" dirty="0" smtClean="0"/>
              <a:t> for students to take our diagnostic to determine the concepts they need to focus on</a:t>
            </a:r>
          </a:p>
          <a:p>
            <a:pPr marL="171450" indent="-171450">
              <a:buFontTx/>
              <a:buChar char="-"/>
            </a:pPr>
            <a:r>
              <a:rPr lang="en-US" baseline="0" dirty="0" smtClean="0"/>
              <a:t>Can skip this on the structured plan </a:t>
            </a:r>
          </a:p>
          <a:p>
            <a:pPr marL="171450" indent="-171450">
              <a:buFontTx/>
              <a:buChar char="-"/>
            </a:pPr>
            <a:r>
              <a:rPr lang="en-US" baseline="0" dirty="0" smtClean="0"/>
              <a:t>Let’s walk through a few screens</a:t>
            </a:r>
          </a:p>
          <a:p>
            <a:pPr marL="171450" indent="-171450">
              <a:buFontTx/>
              <a:buChar char="-"/>
            </a:pPr>
            <a:r>
              <a:rPr lang="en-US" baseline="0" dirty="0" smtClean="0"/>
              <a:t>Student Status:  status among all students using Test Prep</a:t>
            </a:r>
          </a:p>
          <a:p>
            <a:pPr marL="171450" indent="-171450">
              <a:buFontTx/>
              <a:buChar char="-"/>
            </a:pPr>
            <a:r>
              <a:rPr lang="en-US" baseline="0" dirty="0" smtClean="0"/>
              <a:t>Percentile (98</a:t>
            </a:r>
            <a:r>
              <a:rPr lang="en-US" baseline="30000" dirty="0" smtClean="0"/>
              <a:t>th</a:t>
            </a:r>
            <a:r>
              <a:rPr lang="en-US" baseline="0" dirty="0" smtClean="0"/>
              <a:t> percentile = 2</a:t>
            </a:r>
            <a:r>
              <a:rPr lang="en-US" baseline="30000" dirty="0" smtClean="0"/>
              <a:t>nd</a:t>
            </a:r>
            <a:r>
              <a:rPr lang="en-US" baseline="0" dirty="0" smtClean="0"/>
              <a:t> rank, 99</a:t>
            </a:r>
            <a:r>
              <a:rPr lang="en-US" baseline="30000" dirty="0" smtClean="0"/>
              <a:t>th</a:t>
            </a:r>
            <a:r>
              <a:rPr lang="en-US" baseline="0" dirty="0" smtClean="0"/>
              <a:t> percentile = 1</a:t>
            </a:r>
            <a:r>
              <a:rPr lang="en-US" baseline="30000" dirty="0" smtClean="0"/>
              <a:t>st</a:t>
            </a:r>
            <a:r>
              <a:rPr lang="en-US" baseline="0" dirty="0" smtClean="0"/>
              <a:t> rank)</a:t>
            </a:r>
          </a:p>
          <a:p>
            <a:pPr marL="171450" indent="-171450">
              <a:buFontTx/>
              <a:buChar char="-"/>
            </a:pPr>
            <a:r>
              <a:rPr lang="en-US" baseline="0" dirty="0" smtClean="0"/>
              <a:t>After 10 questions in each category they will get a score prediction, will change as the student keeps progressing and improving  </a:t>
            </a:r>
            <a:endParaRPr lang="en-US" dirty="0"/>
          </a:p>
        </p:txBody>
      </p:sp>
      <p:sp>
        <p:nvSpPr>
          <p:cNvPr id="4" name="Slide Number Placeholder 3"/>
          <p:cNvSpPr>
            <a:spLocks noGrp="1"/>
          </p:cNvSpPr>
          <p:nvPr>
            <p:ph type="sldNum" sz="quarter" idx="10"/>
          </p:nvPr>
        </p:nvSpPr>
        <p:spPr/>
        <p:txBody>
          <a:bodyPr/>
          <a:lstStyle/>
          <a:p>
            <a:pPr>
              <a:defRPr/>
            </a:pPr>
            <a:fld id="{00F48CED-D86E-0846-8EDB-6D46214A0AF4}" type="slidenum">
              <a:rPr lang="en-US" smtClean="0"/>
              <a:pPr>
                <a:defRPr/>
              </a:pPr>
              <a:t>4</a:t>
            </a:fld>
            <a:endParaRPr lang="en-US" dirty="0"/>
          </a:p>
        </p:txBody>
      </p:sp>
    </p:spTree>
    <p:extLst>
      <p:ext uri="{BB962C8B-B14F-4D97-AF65-F5344CB8AC3E}">
        <p14:creationId xmlns:p14="http://schemas.microsoft.com/office/powerpoint/2010/main" val="1770301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Students can easily see today’s “knowledge goals” – bite-sized units that they can complete. </a:t>
            </a:r>
          </a:p>
          <a:p>
            <a:pPr marL="171450" indent="-171450">
              <a:buFontTx/>
              <a:buChar char="-"/>
            </a:pPr>
            <a:r>
              <a:rPr lang="en-US" baseline="0" dirty="0" smtClean="0"/>
              <a:t>As they move through the course, students can see their progress and how far they have to go (Achieved vs target)</a:t>
            </a:r>
          </a:p>
          <a:p>
            <a:pPr marL="171450" indent="-171450">
              <a:buFontTx/>
              <a:buChar char="-"/>
            </a:pPr>
            <a:r>
              <a:rPr lang="en-US" baseline="0" dirty="0" smtClean="0"/>
              <a:t>They click “Study Task” and it takes them to the first task they must complete that day. This task comes from the study plan. The first study task will always be a diagnostic to gauge their strengths and weaknesses</a:t>
            </a:r>
          </a:p>
          <a:p>
            <a:pPr marL="0" indent="0">
              <a:buFontTx/>
              <a:buNone/>
            </a:pPr>
            <a:endParaRPr lang="en-US" dirty="0" smtClean="0"/>
          </a:p>
          <a:p>
            <a:pPr marL="0" indent="0">
              <a:buFontTx/>
              <a:buNone/>
            </a:pPr>
            <a:r>
              <a:rPr lang="en-US" dirty="0" smtClean="0"/>
              <a:t>Tabs:</a:t>
            </a:r>
          </a:p>
          <a:p>
            <a:pPr marL="0" indent="0">
              <a:buFontTx/>
              <a:buNone/>
            </a:pPr>
            <a:endParaRPr lang="en-US" dirty="0" smtClean="0"/>
          </a:p>
          <a:p>
            <a:pPr marL="0" indent="0">
              <a:buFontTx/>
              <a:buNone/>
            </a:pPr>
            <a:r>
              <a:rPr lang="en-US" b="1" dirty="0" smtClean="0"/>
              <a:t>Study Plan</a:t>
            </a:r>
            <a:r>
              <a:rPr lang="en-US" dirty="0" smtClean="0"/>
              <a:t>: The student’s roadmap</a:t>
            </a:r>
            <a:r>
              <a:rPr lang="en-US" baseline="0" dirty="0" smtClean="0"/>
              <a:t> – explained on next slide</a:t>
            </a:r>
          </a:p>
          <a:p>
            <a:pPr marL="0" indent="0">
              <a:buFontTx/>
              <a:buNone/>
            </a:pPr>
            <a:r>
              <a:rPr lang="en-US" b="1" baseline="0" dirty="0" smtClean="0"/>
              <a:t>Game Center</a:t>
            </a:r>
            <a:r>
              <a:rPr lang="en-US" baseline="0" dirty="0" smtClean="0"/>
              <a:t>: 5 games to choose from to keep learning fun</a:t>
            </a:r>
          </a:p>
          <a:p>
            <a:pPr marL="0" indent="0">
              <a:buFontTx/>
              <a:buNone/>
            </a:pPr>
            <a:r>
              <a:rPr lang="en-US" b="1" baseline="0" dirty="0" smtClean="0"/>
              <a:t>Discussions</a:t>
            </a:r>
            <a:r>
              <a:rPr lang="en-US" baseline="0" dirty="0" smtClean="0"/>
              <a:t>: Private discussions between student and instructor and group discussions are optional </a:t>
            </a:r>
          </a:p>
          <a:p>
            <a:pPr marL="0" indent="0">
              <a:buFontTx/>
              <a:buNone/>
            </a:pPr>
            <a:r>
              <a:rPr lang="en-US" b="1" baseline="0" dirty="0" smtClean="0"/>
              <a:t>Lessons</a:t>
            </a:r>
            <a:r>
              <a:rPr lang="en-US" baseline="0" dirty="0" smtClean="0"/>
              <a:t>: Table of contents for the entire course</a:t>
            </a:r>
          </a:p>
          <a:p>
            <a:pPr marL="0" indent="0">
              <a:buFontTx/>
              <a:buNone/>
            </a:pPr>
            <a:r>
              <a:rPr lang="en-US" b="1" baseline="0" dirty="0" smtClean="0"/>
              <a:t>Flashcards</a:t>
            </a:r>
            <a:r>
              <a:rPr lang="en-US" baseline="0" dirty="0" smtClean="0"/>
              <a:t>: Helpful study tool for every subject and content area. Schools can create their own custom set of flashcards if desired. </a:t>
            </a:r>
          </a:p>
          <a:p>
            <a:pPr marL="0" indent="0">
              <a:buFontTx/>
              <a:buNone/>
            </a:pPr>
            <a:r>
              <a:rPr lang="en-US" b="1" baseline="0" dirty="0" smtClean="0"/>
              <a:t>Quizzes: </a:t>
            </a:r>
            <a:r>
              <a:rPr lang="en-US" baseline="0" dirty="0" smtClean="0"/>
              <a:t>Practice questions that can be timed or untimed. </a:t>
            </a:r>
          </a:p>
          <a:p>
            <a:pPr marL="0" indent="0">
              <a:buFontTx/>
              <a:buNone/>
            </a:pPr>
            <a:r>
              <a:rPr lang="en-US" b="1" baseline="0" dirty="0" smtClean="0"/>
              <a:t>Practice Tests</a:t>
            </a:r>
            <a:r>
              <a:rPr lang="en-US" baseline="0" dirty="0" smtClean="0"/>
              <a:t>: Full-length, simulated practice tests (timed). 6 full tests for SAT and ACT and 2-5 for AP courses, depending on the subject. </a:t>
            </a:r>
            <a:endParaRPr lang="en-US" dirty="0" smtClean="0"/>
          </a:p>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00F48CED-D86E-0846-8EDB-6D46214A0AF4}" type="slidenum">
              <a:rPr lang="en-US" smtClean="0"/>
              <a:pPr>
                <a:defRPr/>
              </a:pPr>
              <a:t>5</a:t>
            </a:fld>
            <a:endParaRPr lang="en-US" dirty="0"/>
          </a:p>
        </p:txBody>
      </p:sp>
    </p:spTree>
    <p:extLst>
      <p:ext uri="{BB962C8B-B14F-4D97-AF65-F5344CB8AC3E}">
        <p14:creationId xmlns:p14="http://schemas.microsoft.com/office/powerpoint/2010/main" val="1770301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Students can view the</a:t>
            </a:r>
            <a:r>
              <a:rPr lang="en-US" baseline="0" dirty="0" smtClean="0"/>
              <a:t> </a:t>
            </a:r>
            <a:r>
              <a:rPr lang="en-US" dirty="0" smtClean="0"/>
              <a:t>concepts they will be</a:t>
            </a:r>
            <a:r>
              <a:rPr lang="en-US" baseline="0" dirty="0" smtClean="0"/>
              <a:t> studying on their study plan. </a:t>
            </a:r>
          </a:p>
          <a:p>
            <a:pPr marL="171450" indent="-171450">
              <a:buFontTx/>
              <a:buChar char="-"/>
            </a:pPr>
            <a:r>
              <a:rPr lang="en-US" baseline="0" dirty="0" smtClean="0"/>
              <a:t>Here is a sample lesson. They begin by studying key concepts that the diagnostic indicates they need to work on.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dirty="0" smtClean="0"/>
              <a:t>When students indicate their confidence</a:t>
            </a:r>
            <a:r>
              <a:rPr lang="en-US" baseline="0" dirty="0" smtClean="0"/>
              <a:t> level, the platform includes review on the content that they need help with.  The platform is constantly learning about the student and adjusting the study plan accordingly. </a:t>
            </a:r>
          </a:p>
          <a:p>
            <a:pPr marL="171450" indent="-171450">
              <a:buFontTx/>
              <a:buChar char="-"/>
            </a:pPr>
            <a:endParaRPr lang="en-US" dirty="0" smtClean="0"/>
          </a:p>
          <a:p>
            <a:pPr marL="171450" indent="-171450">
              <a:buFontTx/>
              <a:buChar char="-"/>
            </a:pPr>
            <a:r>
              <a:rPr lang="en-US" baseline="0" dirty="0" smtClean="0"/>
              <a:t>Students or teachers can choose the structured or adaptive study plan based on test date (which includes the complete course content).</a:t>
            </a:r>
          </a:p>
          <a:p>
            <a:pPr marL="171450" indent="-171450">
              <a:buFontTx/>
              <a:buChar char="-"/>
            </a:pPr>
            <a:r>
              <a:rPr lang="en-US" baseline="0" dirty="0" smtClean="0"/>
              <a:t>If the student has at least 90-100 days they can complete the structured study plan.  If they have less than this we need to recommend the adaptive plan.</a:t>
            </a:r>
          </a:p>
          <a:p>
            <a:pPr marL="171450" indent="-171450">
              <a:buFontTx/>
              <a:buChar char="-"/>
            </a:pPr>
            <a:r>
              <a:rPr lang="en-US" baseline="0" dirty="0" smtClean="0"/>
              <a:t>AP Prep utilizes the structured study plan (entire course) by default. The reason is that students likely need to study the entire course material. They can choose the adaptive plan if they running short of time. We recommend they do the structured plan so they can complete the entire content. Advantage= it can be used in the classroom (students complete lesson, students can complete in homework, </a:t>
            </a:r>
            <a:r>
              <a:rPr lang="en-US" baseline="0" dirty="0" err="1" smtClean="0"/>
              <a:t>etc</a:t>
            </a:r>
            <a:r>
              <a:rPr lang="en-US" baseline="0" dirty="0" smtClean="0"/>
              <a:t>) </a:t>
            </a: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pPr>
              <a:defRPr/>
            </a:pPr>
            <a:fld id="{00F48CED-D86E-0846-8EDB-6D46214A0AF4}" type="slidenum">
              <a:rPr lang="en-US" smtClean="0"/>
              <a:pPr>
                <a:defRPr/>
              </a:pPr>
              <a:t>6</a:t>
            </a:fld>
            <a:endParaRPr lang="en-US" dirty="0"/>
          </a:p>
        </p:txBody>
      </p:sp>
    </p:spTree>
    <p:extLst>
      <p:ext uri="{BB962C8B-B14F-4D97-AF65-F5344CB8AC3E}">
        <p14:creationId xmlns:p14="http://schemas.microsoft.com/office/powerpoint/2010/main" val="2157059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After students indicate confidence</a:t>
            </a:r>
            <a:r>
              <a:rPr lang="en-US" baseline="0" dirty="0" smtClean="0"/>
              <a:t> levels on different topics, it’s time to practice. The study plan will automatically lead them into practice questions. </a:t>
            </a:r>
          </a:p>
          <a:p>
            <a:pPr marL="171450" indent="-171450">
              <a:buFontTx/>
              <a:buChar char="-"/>
            </a:pPr>
            <a:r>
              <a:rPr lang="en-US" baseline="0" dirty="0" smtClean="0"/>
              <a:t>If they need help, they can quickly access additional review</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00F48CED-D86E-0846-8EDB-6D46214A0AF4}" type="slidenum">
              <a:rPr lang="en-US" smtClean="0"/>
              <a:pPr>
                <a:defRPr/>
              </a:pPr>
              <a:t>7</a:t>
            </a:fld>
            <a:endParaRPr lang="en-US" dirty="0"/>
          </a:p>
        </p:txBody>
      </p:sp>
    </p:spTree>
    <p:extLst>
      <p:ext uri="{BB962C8B-B14F-4D97-AF65-F5344CB8AC3E}">
        <p14:creationId xmlns:p14="http://schemas.microsoft.com/office/powerpoint/2010/main" val="2157059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Naviance Test Prep facilitates active</a:t>
            </a:r>
            <a:r>
              <a:rPr lang="en-US" baseline="0" dirty="0" smtClean="0"/>
              <a:t> vs. passive learning. Students can take notes, bookmark lessons, and indicate confidence lessons – all activities that build engagement with the courses so that they can review the most critical concepts for them as their test approaches</a:t>
            </a:r>
          </a:p>
          <a:p>
            <a:pPr marL="0" indent="0">
              <a:buFontTx/>
              <a:buNone/>
            </a:pPr>
            <a:endParaRPr lang="en-US" baseline="0" dirty="0" smtClean="0"/>
          </a:p>
          <a:p>
            <a:pPr marL="171450" indent="-171450">
              <a:buFontTx/>
              <a:buChar char="-"/>
            </a:pPr>
            <a:r>
              <a:rPr lang="en-US" baseline="0" dirty="0" smtClean="0"/>
              <a:t>AP courses help students prepare for the AP exam AND provide supplemental study content for students throughout the year. </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00F48CED-D86E-0846-8EDB-6D46214A0AF4}" type="slidenum">
              <a:rPr lang="en-US" smtClean="0"/>
              <a:pPr>
                <a:defRPr/>
              </a:pPr>
              <a:t>8</a:t>
            </a:fld>
            <a:endParaRPr lang="en-US" dirty="0"/>
          </a:p>
        </p:txBody>
      </p:sp>
    </p:spTree>
    <p:extLst>
      <p:ext uri="{BB962C8B-B14F-4D97-AF65-F5344CB8AC3E}">
        <p14:creationId xmlns:p14="http://schemas.microsoft.com/office/powerpoint/2010/main" val="2157059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Card-Based</a:t>
            </a:r>
            <a:r>
              <a:rPr lang="en-US" baseline="0" dirty="0" smtClean="0"/>
              <a:t> Games</a:t>
            </a:r>
          </a:p>
          <a:p>
            <a:r>
              <a:rPr lang="en-US" baseline="0" dirty="0" smtClean="0"/>
              <a:t>Examples</a:t>
            </a:r>
          </a:p>
          <a:p>
            <a:r>
              <a:rPr lang="en-US" baseline="0" dirty="0" smtClean="0"/>
              <a:t>Card </a:t>
            </a:r>
            <a:r>
              <a:rPr lang="en-US" dirty="0" smtClean="0"/>
              <a:t>Picker: A word displays, and you select the most appropriate match from the definitions given. </a:t>
            </a:r>
          </a:p>
          <a:p>
            <a:r>
              <a:rPr lang="en-US" dirty="0" smtClean="0"/>
              <a:t>Card</a:t>
            </a:r>
            <a:r>
              <a:rPr lang="en-US" baseline="0" dirty="0" smtClean="0"/>
              <a:t> Coupler: A game similar to Minesweeper. You turn over cards which have a word or a definition. Then you first try to remember matches of words and their definitions. Students love the game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00F48CED-D86E-0846-8EDB-6D46214A0AF4}" type="slidenum">
              <a:rPr lang="en-US" smtClean="0"/>
              <a:pPr>
                <a:defRPr/>
              </a:pPr>
              <a:t>9</a:t>
            </a:fld>
            <a:endParaRPr lang="en-US" dirty="0"/>
          </a:p>
        </p:txBody>
      </p:sp>
    </p:spTree>
    <p:extLst>
      <p:ext uri="{BB962C8B-B14F-4D97-AF65-F5344CB8AC3E}">
        <p14:creationId xmlns:p14="http://schemas.microsoft.com/office/powerpoint/2010/main" val="3673491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Flowchart: Off-page Connector 77"/>
          <p:cNvSpPr/>
          <p:nvPr userDrawn="1"/>
        </p:nvSpPr>
        <p:spPr>
          <a:xfrm>
            <a:off x="8518525" y="141288"/>
            <a:ext cx="379413" cy="223837"/>
          </a:xfrm>
          <a:prstGeom prst="flowChartOffpageConnector">
            <a:avLst/>
          </a:prstGeom>
          <a:solidFill>
            <a:srgbClr val="3F8DBF"/>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fld id="{73696962-85DC-1149-AE2E-150A87ED492D}" type="slidenum">
              <a:rPr lang="en-US" sz="1200" b="1"/>
              <a:pPr algn="ctr" fontAlgn="auto">
                <a:spcBef>
                  <a:spcPts val="0"/>
                </a:spcBef>
                <a:spcAft>
                  <a:spcPts val="0"/>
                </a:spcAft>
                <a:defRPr/>
              </a:pPr>
              <a:t>‹#›</a:t>
            </a:fld>
            <a:endParaRPr lang="en-US" sz="1200" b="1" dirty="0"/>
          </a:p>
        </p:txBody>
      </p:sp>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vl1pPr>
          </a:lstStyle>
          <a:p>
            <a:pPr>
              <a:defRPr/>
            </a:pPr>
            <a:fld id="{C01840E0-D7DE-FD4C-9F16-2AF26AA2112C}" type="datetimeFigureOut">
              <a:rPr lang="en-US"/>
              <a:pPr>
                <a:defRPr/>
              </a:pPr>
              <a:t>11/16/2015</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
        <p:nvSpPr>
          <p:cNvPr id="6" name="Slide Number Placeholder 4"/>
          <p:cNvSpPr>
            <a:spLocks noGrp="1"/>
          </p:cNvSpPr>
          <p:nvPr>
            <p:ph type="sldNum" sz="quarter" idx="12"/>
          </p:nvPr>
        </p:nvSpPr>
        <p:spPr/>
        <p:txBody>
          <a:bodyPr/>
          <a:lstStyle>
            <a:lvl1pPr>
              <a:defRPr/>
            </a:lvl1pPr>
          </a:lstStyle>
          <a:p>
            <a:pPr>
              <a:defRPr/>
            </a:pPr>
            <a:fld id="{4B44A071-0F1A-064A-9AD1-545B5F2E255C}" type="slidenum">
              <a:rPr lang="en-US"/>
              <a:pPr>
                <a:defRPr/>
              </a:pPr>
              <a:t>‹#›</a:t>
            </a:fld>
            <a:endParaRPr lang="en-US" dirty="0"/>
          </a:p>
        </p:txBody>
      </p:sp>
    </p:spTree>
    <p:extLst>
      <p:ext uri="{BB962C8B-B14F-4D97-AF65-F5344CB8AC3E}">
        <p14:creationId xmlns:p14="http://schemas.microsoft.com/office/powerpoint/2010/main" val="2795222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Flowchart: Off-page Connector 77"/>
          <p:cNvSpPr/>
          <p:nvPr userDrawn="1"/>
        </p:nvSpPr>
        <p:spPr>
          <a:xfrm>
            <a:off x="8518525" y="141288"/>
            <a:ext cx="379413" cy="223837"/>
          </a:xfrm>
          <a:prstGeom prst="flowChartOffpageConnector">
            <a:avLst/>
          </a:prstGeom>
          <a:solidFill>
            <a:srgbClr val="3F8DBF"/>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fld id="{0A593C8B-9106-694E-98C2-7D4F9A734A5D}" type="slidenum">
              <a:rPr lang="en-US" sz="1200" b="1"/>
              <a:pPr algn="ctr" fontAlgn="auto">
                <a:spcBef>
                  <a:spcPts val="0"/>
                </a:spcBef>
                <a:spcAft>
                  <a:spcPts val="0"/>
                </a:spcAft>
                <a:defRPr/>
              </a:pPr>
              <a:t>‹#›</a:t>
            </a:fld>
            <a:endParaRPr lang="en-US" sz="1200" b="1" dirty="0"/>
          </a:p>
        </p:txBody>
      </p:sp>
      <p:sp>
        <p:nvSpPr>
          <p:cNvPr id="2" name="Title 1"/>
          <p:cNvSpPr>
            <a:spLocks noGrp="1"/>
          </p:cNvSpPr>
          <p:nvPr>
            <p:ph type="title"/>
          </p:nvPr>
        </p:nvSpPr>
        <p:spPr>
          <a:xfrm>
            <a:off x="457202" y="204787"/>
            <a:ext cx="3008313" cy="871538"/>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80174613-5467-8245-9685-CDDD7092EFBC}" type="datetimeFigureOut">
              <a:rPr lang="en-US"/>
              <a:pPr>
                <a:defRPr/>
              </a:pPr>
              <a:t>11/16/2015</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E8CB918A-F14B-6B40-ACC0-15AD288E49C8}" type="slidenum">
              <a:rPr lang="en-US"/>
              <a:pPr>
                <a:defRPr/>
              </a:pPr>
              <a:t>‹#›</a:t>
            </a:fld>
            <a:endParaRPr lang="en-US" dirty="0"/>
          </a:p>
        </p:txBody>
      </p:sp>
    </p:spTree>
    <p:extLst>
      <p:ext uri="{BB962C8B-B14F-4D97-AF65-F5344CB8AC3E}">
        <p14:creationId xmlns:p14="http://schemas.microsoft.com/office/powerpoint/2010/main" val="2644453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lowchart: Off-page Connector 77"/>
          <p:cNvSpPr/>
          <p:nvPr userDrawn="1"/>
        </p:nvSpPr>
        <p:spPr>
          <a:xfrm>
            <a:off x="8518525" y="141288"/>
            <a:ext cx="379413" cy="223837"/>
          </a:xfrm>
          <a:prstGeom prst="flowChartOffpageConnector">
            <a:avLst/>
          </a:prstGeom>
          <a:solidFill>
            <a:srgbClr val="3F8DBF"/>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fld id="{BCBA13A9-E448-7445-BA1C-635D9B719619}" type="slidenum">
              <a:rPr lang="en-US" sz="1200" b="1"/>
              <a:pPr algn="ctr" fontAlgn="auto">
                <a:spcBef>
                  <a:spcPts val="0"/>
                </a:spcBef>
                <a:spcAft>
                  <a:spcPts val="0"/>
                </a:spcAft>
                <a:defRPr/>
              </a:pPr>
              <a:t>‹#›</a:t>
            </a:fld>
            <a:endParaRPr lang="en-US" sz="1200" b="1" dirty="0"/>
          </a:p>
        </p:txBody>
      </p:sp>
      <p:sp>
        <p:nvSpPr>
          <p:cNvPr id="2" name="Title 1"/>
          <p:cNvSpPr>
            <a:spLocks noGrp="1"/>
          </p:cNvSpPr>
          <p:nvPr>
            <p:ph type="title"/>
          </p:nvPr>
        </p:nvSpPr>
        <p:spPr>
          <a:xfrm>
            <a:off x="1792288" y="3600451"/>
            <a:ext cx="5486400" cy="425054"/>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4025504"/>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F2BFE3BC-4532-664A-B812-55DF47AA7DA3}" type="datetimeFigureOut">
              <a:rPr lang="en-US"/>
              <a:pPr>
                <a:defRPr/>
              </a:pPr>
              <a:t>11/16/2015</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55F31868-F1DE-C141-80C6-BA2297DC03A7}" type="slidenum">
              <a:rPr lang="en-US"/>
              <a:pPr>
                <a:defRPr/>
              </a:pPr>
              <a:t>‹#›</a:t>
            </a:fld>
            <a:endParaRPr lang="en-US" dirty="0"/>
          </a:p>
        </p:txBody>
      </p:sp>
    </p:spTree>
    <p:extLst>
      <p:ext uri="{BB962C8B-B14F-4D97-AF65-F5344CB8AC3E}">
        <p14:creationId xmlns:p14="http://schemas.microsoft.com/office/powerpoint/2010/main" val="1788475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Flowchart: Off-page Connector 77"/>
          <p:cNvSpPr/>
          <p:nvPr userDrawn="1"/>
        </p:nvSpPr>
        <p:spPr>
          <a:xfrm>
            <a:off x="8518525" y="141288"/>
            <a:ext cx="379413" cy="223837"/>
          </a:xfrm>
          <a:prstGeom prst="flowChartOffpageConnector">
            <a:avLst/>
          </a:prstGeom>
          <a:solidFill>
            <a:srgbClr val="3F8DBF"/>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fld id="{A82D7F7A-9A1C-554F-8A7A-748E728AB648}" type="slidenum">
              <a:rPr lang="en-US" sz="1200" b="1"/>
              <a:pPr algn="ctr" fontAlgn="auto">
                <a:spcBef>
                  <a:spcPts val="0"/>
                </a:spcBef>
                <a:spcAft>
                  <a:spcPts val="0"/>
                </a:spcAft>
                <a:defRPr/>
              </a:pPr>
              <a:t>‹#›</a:t>
            </a:fld>
            <a:endParaRPr lang="en-US" sz="1200" b="1" dirty="0"/>
          </a:p>
        </p:txBody>
      </p:sp>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00150"/>
            <a:ext cx="8229600" cy="3394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71FDCBA-7297-9C40-8BF5-0563D7C5ACCA}" type="datetimeFigureOut">
              <a:rPr lang="en-US"/>
              <a:pPr>
                <a:defRPr/>
              </a:pPr>
              <a:t>11/16/2015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6A124C4-21E1-5749-AE07-9DB05390EFC6}" type="slidenum">
              <a:rPr lang="en-US"/>
              <a:pPr>
                <a:defRPr/>
              </a:pPr>
              <a:t>‹#›</a:t>
            </a:fld>
            <a:endParaRPr lang="en-US" dirty="0"/>
          </a:p>
        </p:txBody>
      </p:sp>
    </p:spTree>
    <p:extLst>
      <p:ext uri="{BB962C8B-B14F-4D97-AF65-F5344CB8AC3E}">
        <p14:creationId xmlns:p14="http://schemas.microsoft.com/office/powerpoint/2010/main" val="260637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Flowchart: Off-page Connector 77"/>
          <p:cNvSpPr/>
          <p:nvPr userDrawn="1"/>
        </p:nvSpPr>
        <p:spPr>
          <a:xfrm>
            <a:off x="8518525" y="141288"/>
            <a:ext cx="379413" cy="223837"/>
          </a:xfrm>
          <a:prstGeom prst="flowChartOffpageConnector">
            <a:avLst/>
          </a:prstGeom>
          <a:solidFill>
            <a:srgbClr val="3F8DBF"/>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fld id="{F6187822-ADD4-E447-87DD-B0D6F4669154}" type="slidenum">
              <a:rPr lang="en-US" sz="1200" b="1"/>
              <a:pPr algn="ctr" fontAlgn="auto">
                <a:spcBef>
                  <a:spcPts val="0"/>
                </a:spcBef>
                <a:spcAft>
                  <a:spcPts val="0"/>
                </a:spcAft>
                <a:defRPr/>
              </a:pPr>
              <a:t>‹#›</a:t>
            </a:fld>
            <a:endParaRPr lang="en-US" sz="1200" b="1" dirty="0"/>
          </a:p>
        </p:txBody>
      </p:sp>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0D65177-C71A-0543-B286-BF7B9A37E3E4}" type="datetimeFigureOut">
              <a:rPr lang="en-US"/>
              <a:pPr>
                <a:defRPr/>
              </a:pPr>
              <a:t>11/16/2015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55859AE-E414-3246-B63E-F2AC1ED23699}" type="slidenum">
              <a:rPr lang="en-US"/>
              <a:pPr>
                <a:defRPr/>
              </a:pPr>
              <a:t>‹#›</a:t>
            </a:fld>
            <a:endParaRPr lang="en-US" dirty="0"/>
          </a:p>
        </p:txBody>
      </p:sp>
    </p:spTree>
    <p:extLst>
      <p:ext uri="{BB962C8B-B14F-4D97-AF65-F5344CB8AC3E}">
        <p14:creationId xmlns:p14="http://schemas.microsoft.com/office/powerpoint/2010/main" val="3962452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a:defRPr/>
            </a:lvl1pPr>
          </a:lstStyle>
          <a:p>
            <a:pPr>
              <a:defRPr/>
            </a:pPr>
            <a:fld id="{68D0949E-4631-3144-9A4B-039544EA90BF}" type="datetimeFigureOut">
              <a:rPr lang="en-US"/>
              <a:pPr>
                <a:defRPr/>
              </a:pPr>
              <a:t>11/16/2015</a:t>
            </a:fld>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BAE76944-AAEE-B145-8D42-847582AA3246}" type="slidenum">
              <a:rPr lang="en-US"/>
              <a:pPr>
                <a:defRPr/>
              </a:pPr>
              <a:t>‹#›</a:t>
            </a:fld>
            <a:endParaRPr lang="en-US" dirty="0"/>
          </a:p>
        </p:txBody>
      </p:sp>
    </p:spTree>
    <p:extLst>
      <p:ext uri="{BB962C8B-B14F-4D97-AF65-F5344CB8AC3E}">
        <p14:creationId xmlns:p14="http://schemas.microsoft.com/office/powerpoint/2010/main" val="107292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0"/>
            <a:ext cx="8229600" cy="3394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a:defRPr/>
            </a:lvl1pPr>
          </a:lstStyle>
          <a:p>
            <a:pPr>
              <a:defRPr/>
            </a:pPr>
            <a:fld id="{00E69F55-2A6C-A44A-9ED4-7C5C7A575B24}" type="datetimeFigureOut">
              <a:rPr lang="en-US"/>
              <a:pPr>
                <a:defRPr/>
              </a:pPr>
              <a:t>11/16/2015</a:t>
            </a:fld>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FD090E36-6E18-934D-B76D-D71FEFED99DA}" type="slidenum">
              <a:rPr lang="en-US"/>
              <a:pPr>
                <a:defRPr/>
              </a:pPr>
              <a:t>‹#›</a:t>
            </a:fld>
            <a:endParaRPr lang="en-US" dirty="0"/>
          </a:p>
        </p:txBody>
      </p:sp>
    </p:spTree>
    <p:extLst>
      <p:ext uri="{BB962C8B-B14F-4D97-AF65-F5344CB8AC3E}">
        <p14:creationId xmlns:p14="http://schemas.microsoft.com/office/powerpoint/2010/main" val="3614793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38"/>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a:defRPr/>
            </a:lvl1pPr>
          </a:lstStyle>
          <a:p>
            <a:pPr>
              <a:defRPr/>
            </a:pPr>
            <a:fld id="{1B96A645-4EFC-AC47-9DDF-7FE7B6173F12}" type="datetimeFigureOut">
              <a:rPr lang="en-US"/>
              <a:pPr>
                <a:defRPr/>
              </a:pPr>
              <a:t>11/16/2015</a:t>
            </a:fld>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9DADE212-77A9-D54F-87E6-ADFB6895BE2B}" type="slidenum">
              <a:rPr lang="en-US"/>
              <a:pPr>
                <a:defRPr/>
              </a:pPr>
              <a:t>‹#›</a:t>
            </a:fld>
            <a:endParaRPr lang="en-US" dirty="0"/>
          </a:p>
        </p:txBody>
      </p:sp>
    </p:spTree>
    <p:extLst>
      <p:ext uri="{BB962C8B-B14F-4D97-AF65-F5344CB8AC3E}">
        <p14:creationId xmlns:p14="http://schemas.microsoft.com/office/powerpoint/2010/main" val="4277469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3"/>
            <a:ext cx="2133600" cy="274637"/>
          </a:xfrm>
          <a:prstGeom prst="rect">
            <a:avLst/>
          </a:prstGeom>
        </p:spPr>
        <p:txBody>
          <a:bodyPr/>
          <a:lstStyle>
            <a:lvl1pPr>
              <a:defRPr/>
            </a:lvl1pPr>
          </a:lstStyle>
          <a:p>
            <a:pPr>
              <a:defRPr/>
            </a:pPr>
            <a:fld id="{FA169C4D-AA13-5845-B214-4D578291578C}" type="datetimeFigureOut">
              <a:rPr lang="en-US"/>
              <a:pPr>
                <a:defRPr/>
              </a:pPr>
              <a:t>11/16/2015</a:t>
            </a:fld>
            <a:endParaRPr lang="en-US" dirty="0"/>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lvl1pPr>
              <a:defRPr/>
            </a:lvl1pPr>
          </a:lstStyle>
          <a:p>
            <a:pPr>
              <a:defRPr/>
            </a:pPr>
            <a:endParaRPr lang="en-US" dirty="0"/>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FD509933-8CE8-3341-BA01-55687DCCBF42}" type="slidenum">
              <a:rPr lang="en-US"/>
              <a:pPr>
                <a:defRPr/>
              </a:pPr>
              <a:t>‹#›</a:t>
            </a:fld>
            <a:endParaRPr lang="en-US" dirty="0"/>
          </a:p>
        </p:txBody>
      </p:sp>
    </p:spTree>
    <p:extLst>
      <p:ext uri="{BB962C8B-B14F-4D97-AF65-F5344CB8AC3E}">
        <p14:creationId xmlns:p14="http://schemas.microsoft.com/office/powerpoint/2010/main" val="206541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3"/>
            <a:ext cx="2133600" cy="274637"/>
          </a:xfrm>
          <a:prstGeom prst="rect">
            <a:avLst/>
          </a:prstGeom>
        </p:spPr>
        <p:txBody>
          <a:bodyPr/>
          <a:lstStyle>
            <a:lvl1pPr>
              <a:defRPr/>
            </a:lvl1pPr>
          </a:lstStyle>
          <a:p>
            <a:pPr>
              <a:defRPr/>
            </a:pPr>
            <a:fld id="{CB6B4C18-629E-014D-B55A-CE862A4AD47A}" type="datetimeFigureOut">
              <a:rPr lang="en-US"/>
              <a:pPr>
                <a:defRPr/>
              </a:pPr>
              <a:t>11/16/2015</a:t>
            </a:fld>
            <a:endParaRPr lang="en-US" dirty="0"/>
          </a:p>
        </p:txBody>
      </p:sp>
      <p:sp>
        <p:nvSpPr>
          <p:cNvPr id="8" name="Footer Placeholder 7"/>
          <p:cNvSpPr>
            <a:spLocks noGrp="1"/>
          </p:cNvSpPr>
          <p:nvPr>
            <p:ph type="ftr" sz="quarter" idx="11"/>
          </p:nvPr>
        </p:nvSpPr>
        <p:spPr>
          <a:xfrm>
            <a:off x="3124200" y="4767263"/>
            <a:ext cx="2895600" cy="274637"/>
          </a:xfrm>
          <a:prstGeom prst="rect">
            <a:avLst/>
          </a:prstGeom>
        </p:spPr>
        <p:txBody>
          <a:bodyPr/>
          <a:lstStyle>
            <a:lvl1pPr>
              <a:defRPr/>
            </a:lvl1pPr>
          </a:lstStyle>
          <a:p>
            <a:pPr>
              <a:defRPr/>
            </a:pPr>
            <a:endParaRPr lang="en-US" dirty="0"/>
          </a:p>
        </p:txBody>
      </p:sp>
      <p:sp>
        <p:nvSpPr>
          <p:cNvPr id="9" name="Slide Number Placeholder 8"/>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3A5974E6-2C9B-4B47-B706-F87CA1F10BD5}" type="slidenum">
              <a:rPr lang="en-US"/>
              <a:pPr>
                <a:defRPr/>
              </a:pPr>
              <a:t>‹#›</a:t>
            </a:fld>
            <a:endParaRPr lang="en-US" dirty="0"/>
          </a:p>
        </p:txBody>
      </p:sp>
    </p:spTree>
    <p:extLst>
      <p:ext uri="{BB962C8B-B14F-4D97-AF65-F5344CB8AC3E}">
        <p14:creationId xmlns:p14="http://schemas.microsoft.com/office/powerpoint/2010/main" val="1006655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3"/>
            <a:ext cx="2133600" cy="274637"/>
          </a:xfrm>
          <a:prstGeom prst="rect">
            <a:avLst/>
          </a:prstGeom>
        </p:spPr>
        <p:txBody>
          <a:bodyPr/>
          <a:lstStyle>
            <a:lvl1pPr>
              <a:defRPr/>
            </a:lvl1pPr>
          </a:lstStyle>
          <a:p>
            <a:pPr>
              <a:defRPr/>
            </a:pPr>
            <a:fld id="{62A7F7B4-F319-7E40-BA81-11A774959BFF}" type="datetimeFigureOut">
              <a:rPr lang="en-US"/>
              <a:pPr>
                <a:defRPr/>
              </a:pPr>
              <a:t>11/16/2015</a:t>
            </a:fld>
            <a:endParaRPr lang="en-US" dirty="0"/>
          </a:p>
        </p:txBody>
      </p:sp>
      <p:sp>
        <p:nvSpPr>
          <p:cNvPr id="4" name="Footer Placeholder 3"/>
          <p:cNvSpPr>
            <a:spLocks noGrp="1"/>
          </p:cNvSpPr>
          <p:nvPr>
            <p:ph type="ftr" sz="quarter" idx="11"/>
          </p:nvPr>
        </p:nvSpPr>
        <p:spPr>
          <a:xfrm>
            <a:off x="3124200" y="4767263"/>
            <a:ext cx="2895600" cy="274637"/>
          </a:xfrm>
          <a:prstGeom prst="rect">
            <a:avLst/>
          </a:prstGeom>
        </p:spPr>
        <p:txBody>
          <a:bodyPr/>
          <a:lstStyle>
            <a:lvl1pPr>
              <a:defRPr/>
            </a:lvl1pPr>
          </a:lstStyle>
          <a:p>
            <a:pPr>
              <a:defRPr/>
            </a:pPr>
            <a:endParaRPr lang="en-US" dirty="0"/>
          </a:p>
        </p:txBody>
      </p:sp>
      <p:sp>
        <p:nvSpPr>
          <p:cNvPr id="5" name="Slide Number Placeholder 4"/>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77A6A61C-EE1A-0341-8160-7C29DA56F0A7}" type="slidenum">
              <a:rPr lang="en-US"/>
              <a:pPr>
                <a:defRPr/>
              </a:pPr>
              <a:t>‹#›</a:t>
            </a:fld>
            <a:endParaRPr lang="en-US" dirty="0"/>
          </a:p>
        </p:txBody>
      </p:sp>
    </p:spTree>
    <p:extLst>
      <p:ext uri="{BB962C8B-B14F-4D97-AF65-F5344CB8AC3E}">
        <p14:creationId xmlns:p14="http://schemas.microsoft.com/office/powerpoint/2010/main" val="1656744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lowchart: Off-page Connector 77"/>
          <p:cNvSpPr/>
          <p:nvPr userDrawn="1"/>
        </p:nvSpPr>
        <p:spPr>
          <a:xfrm>
            <a:off x="8518525" y="141288"/>
            <a:ext cx="379413" cy="223837"/>
          </a:xfrm>
          <a:prstGeom prst="flowChartOffpageConnector">
            <a:avLst/>
          </a:prstGeom>
          <a:solidFill>
            <a:srgbClr val="3F8DBF"/>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fld id="{A7C5F4C5-CFE5-F340-A5F2-879ECE2DC8CE}" type="slidenum">
              <a:rPr lang="en-US" sz="1200" b="1"/>
              <a:pPr algn="ctr" fontAlgn="auto">
                <a:spcBef>
                  <a:spcPts val="0"/>
                </a:spcBef>
                <a:spcAft>
                  <a:spcPts val="0"/>
                </a:spcAft>
                <a:defRPr/>
              </a:pPr>
              <a:t>‹#›</a:t>
            </a:fld>
            <a:endParaRPr lang="en-US" sz="1200" b="1" dirty="0"/>
          </a:p>
        </p:txBody>
      </p:sp>
      <p:sp>
        <p:nvSpPr>
          <p:cNvPr id="2" name="Title 1"/>
          <p:cNvSpPr>
            <a:spLocks noGrp="1"/>
          </p:cNvSpPr>
          <p:nvPr>
            <p:ph type="ctrTitle"/>
          </p:nvPr>
        </p:nvSpPr>
        <p:spPr>
          <a:xfrm>
            <a:off x="685800" y="1597820"/>
            <a:ext cx="7772400" cy="1102519"/>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Date Placeholder 3"/>
          <p:cNvSpPr>
            <a:spLocks noGrp="1"/>
          </p:cNvSpPr>
          <p:nvPr>
            <p:ph type="dt" sz="half" idx="10"/>
          </p:nvPr>
        </p:nvSpPr>
        <p:spPr/>
        <p:txBody>
          <a:bodyPr/>
          <a:lstStyle>
            <a:lvl1pPr>
              <a:defRPr/>
            </a:lvl1pPr>
          </a:lstStyle>
          <a:p>
            <a:pPr>
              <a:defRPr/>
            </a:pPr>
            <a:fld id="{D7AB136D-0F85-8842-9377-5124DA31A125}" type="datetimeFigureOut">
              <a:rPr lang="en-US"/>
              <a:pPr>
                <a:defRPr/>
              </a:pPr>
              <a:t>11/16/2015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77713E2-3E03-2546-9957-99B5004C8F5E}" type="slidenum">
              <a:rPr lang="en-US"/>
              <a:pPr>
                <a:defRPr/>
              </a:pPr>
              <a:t>‹#›</a:t>
            </a:fld>
            <a:endParaRPr lang="en-US" dirty="0"/>
          </a:p>
        </p:txBody>
      </p:sp>
    </p:spTree>
    <p:extLst>
      <p:ext uri="{BB962C8B-B14F-4D97-AF65-F5344CB8AC3E}">
        <p14:creationId xmlns:p14="http://schemas.microsoft.com/office/powerpoint/2010/main" val="2856800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4637"/>
          </a:xfrm>
          <a:prstGeom prst="rect">
            <a:avLst/>
          </a:prstGeom>
        </p:spPr>
        <p:txBody>
          <a:bodyPr/>
          <a:lstStyle>
            <a:lvl1pPr>
              <a:defRPr/>
            </a:lvl1pPr>
          </a:lstStyle>
          <a:p>
            <a:pPr>
              <a:defRPr/>
            </a:pPr>
            <a:fld id="{CF178635-A558-9845-A86D-3E7644098687}" type="datetimeFigureOut">
              <a:rPr lang="en-US"/>
              <a:pPr>
                <a:defRPr/>
              </a:pPr>
              <a:t>11/16/2015</a:t>
            </a:fld>
            <a:endParaRPr lang="en-US" dirty="0"/>
          </a:p>
        </p:txBody>
      </p:sp>
      <p:sp>
        <p:nvSpPr>
          <p:cNvPr id="3" name="Footer Placeholder 2"/>
          <p:cNvSpPr>
            <a:spLocks noGrp="1"/>
          </p:cNvSpPr>
          <p:nvPr>
            <p:ph type="ftr" sz="quarter" idx="11"/>
          </p:nvPr>
        </p:nvSpPr>
        <p:spPr>
          <a:xfrm>
            <a:off x="3124200" y="4767263"/>
            <a:ext cx="2895600" cy="274637"/>
          </a:xfrm>
          <a:prstGeom prst="rect">
            <a:avLst/>
          </a:prstGeom>
        </p:spPr>
        <p:txBody>
          <a:bodyPr/>
          <a:lstStyle>
            <a:lvl1pPr>
              <a:defRPr/>
            </a:lvl1pPr>
          </a:lstStyle>
          <a:p>
            <a:pPr>
              <a:defRPr/>
            </a:pPr>
            <a:endParaRPr lang="en-US" dirty="0"/>
          </a:p>
        </p:txBody>
      </p:sp>
      <p:sp>
        <p:nvSpPr>
          <p:cNvPr id="4" name="Slide Number Placeholder 3"/>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6E1181A4-1B08-9A42-ABA5-65B07C98CC78}" type="slidenum">
              <a:rPr lang="en-US"/>
              <a:pPr>
                <a:defRPr/>
              </a:pPr>
              <a:t>‹#›</a:t>
            </a:fld>
            <a:endParaRPr lang="en-US" dirty="0"/>
          </a:p>
        </p:txBody>
      </p:sp>
    </p:spTree>
    <p:extLst>
      <p:ext uri="{BB962C8B-B14F-4D97-AF65-F5344CB8AC3E}">
        <p14:creationId xmlns:p14="http://schemas.microsoft.com/office/powerpoint/2010/main" val="2928090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lvl1pPr>
              <a:defRPr/>
            </a:lvl1pPr>
          </a:lstStyle>
          <a:p>
            <a:pPr>
              <a:defRPr/>
            </a:pPr>
            <a:fld id="{29034753-10BB-A741-A619-DC2101CC1D2D}" type="datetimeFigureOut">
              <a:rPr lang="en-US"/>
              <a:pPr>
                <a:defRPr/>
              </a:pPr>
              <a:t>11/16/2015</a:t>
            </a:fld>
            <a:endParaRPr lang="en-US" dirty="0"/>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lvl1pPr>
              <a:defRPr/>
            </a:lvl1pPr>
          </a:lstStyle>
          <a:p>
            <a:pPr>
              <a:defRPr/>
            </a:pPr>
            <a:endParaRPr lang="en-US" dirty="0"/>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1CCE3AD1-6FF7-864F-AF94-B5D824B5E6DB}" type="slidenum">
              <a:rPr lang="en-US"/>
              <a:pPr>
                <a:defRPr/>
              </a:pPr>
              <a:t>‹#›</a:t>
            </a:fld>
            <a:endParaRPr lang="en-US" dirty="0"/>
          </a:p>
        </p:txBody>
      </p:sp>
    </p:spTree>
    <p:extLst>
      <p:ext uri="{BB962C8B-B14F-4D97-AF65-F5344CB8AC3E}">
        <p14:creationId xmlns:p14="http://schemas.microsoft.com/office/powerpoint/2010/main" val="2827457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lvl1pPr>
              <a:defRPr/>
            </a:lvl1pPr>
          </a:lstStyle>
          <a:p>
            <a:pPr>
              <a:defRPr/>
            </a:pPr>
            <a:fld id="{E1122F12-744B-4441-B050-89FA1547BE81}" type="datetimeFigureOut">
              <a:rPr lang="en-US"/>
              <a:pPr>
                <a:defRPr/>
              </a:pPr>
              <a:t>11/16/2015</a:t>
            </a:fld>
            <a:endParaRPr lang="en-US" dirty="0"/>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lvl1pPr>
              <a:defRPr/>
            </a:lvl1pPr>
          </a:lstStyle>
          <a:p>
            <a:pPr>
              <a:defRPr/>
            </a:pPr>
            <a:endParaRPr lang="en-US" dirty="0"/>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07E3F7EA-485F-6C47-BF57-955D6EA333CD}" type="slidenum">
              <a:rPr lang="en-US"/>
              <a:pPr>
                <a:defRPr/>
              </a:pPr>
              <a:t>‹#›</a:t>
            </a:fld>
            <a:endParaRPr lang="en-US" dirty="0"/>
          </a:p>
        </p:txBody>
      </p:sp>
    </p:spTree>
    <p:extLst>
      <p:ext uri="{BB962C8B-B14F-4D97-AF65-F5344CB8AC3E}">
        <p14:creationId xmlns:p14="http://schemas.microsoft.com/office/powerpoint/2010/main" val="31027102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00150"/>
            <a:ext cx="8229600" cy="3394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a:defRPr/>
            </a:lvl1pPr>
          </a:lstStyle>
          <a:p>
            <a:pPr>
              <a:defRPr/>
            </a:pPr>
            <a:fld id="{357D11EB-537E-934C-9A7A-9AA15D33B914}" type="datetimeFigureOut">
              <a:rPr lang="en-US"/>
              <a:pPr>
                <a:defRPr/>
              </a:pPr>
              <a:t>11/16/2015</a:t>
            </a:fld>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13BB7642-5612-9E41-AAFF-7B64593BB64D}" type="slidenum">
              <a:rPr lang="en-US"/>
              <a:pPr>
                <a:defRPr/>
              </a:pPr>
              <a:t>‹#›</a:t>
            </a:fld>
            <a:endParaRPr lang="en-US" dirty="0"/>
          </a:p>
        </p:txBody>
      </p:sp>
    </p:spTree>
    <p:extLst>
      <p:ext uri="{BB962C8B-B14F-4D97-AF65-F5344CB8AC3E}">
        <p14:creationId xmlns:p14="http://schemas.microsoft.com/office/powerpoint/2010/main" val="2201878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a:defRPr/>
            </a:lvl1pPr>
          </a:lstStyle>
          <a:p>
            <a:pPr>
              <a:defRPr/>
            </a:pPr>
            <a:fld id="{F70AB472-4F6A-6E4E-B2E1-54D369898EB4}" type="datetimeFigureOut">
              <a:rPr lang="en-US"/>
              <a:pPr>
                <a:defRPr/>
              </a:pPr>
              <a:t>11/16/2015</a:t>
            </a:fld>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56852DEA-FEC2-BD48-85D8-B4AB55C3DCB1}" type="slidenum">
              <a:rPr lang="en-US"/>
              <a:pPr>
                <a:defRPr/>
              </a:pPr>
              <a:t>‹#›</a:t>
            </a:fld>
            <a:endParaRPr lang="en-US" dirty="0"/>
          </a:p>
        </p:txBody>
      </p:sp>
    </p:spTree>
    <p:extLst>
      <p:ext uri="{BB962C8B-B14F-4D97-AF65-F5344CB8AC3E}">
        <p14:creationId xmlns:p14="http://schemas.microsoft.com/office/powerpoint/2010/main" val="4217958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lowchart: Off-page Connector 77"/>
          <p:cNvSpPr/>
          <p:nvPr userDrawn="1"/>
        </p:nvSpPr>
        <p:spPr>
          <a:xfrm>
            <a:off x="8518525" y="141288"/>
            <a:ext cx="379413" cy="223837"/>
          </a:xfrm>
          <a:prstGeom prst="flowChartOffpageConnector">
            <a:avLst/>
          </a:prstGeom>
          <a:solidFill>
            <a:srgbClr val="3F8DBF"/>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fld id="{039614F9-07C9-C340-955B-29C3FF012700}" type="slidenum">
              <a:rPr lang="en-US" sz="1200" b="1"/>
              <a:pPr algn="ctr" fontAlgn="auto">
                <a:spcBef>
                  <a:spcPts val="0"/>
                </a:spcBef>
                <a:spcAft>
                  <a:spcPts val="0"/>
                </a:spcAft>
                <a:defRPr/>
              </a:pPr>
              <a:t>‹#›</a:t>
            </a:fld>
            <a:endParaRPr lang="en-US" sz="1200" b="1" dirty="0"/>
          </a:p>
        </p:txBody>
      </p:sp>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0"/>
            <a:ext cx="8229600" cy="3394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5F50182-3DF1-2947-923E-BA4E45985F2E}" type="datetimeFigureOut">
              <a:rPr lang="en-US"/>
              <a:pPr>
                <a:defRPr/>
              </a:pPr>
              <a:t>11/16/2015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FE35168A-6D99-9B49-A935-725EC5F04105}" type="slidenum">
              <a:rPr lang="en-US"/>
              <a:pPr>
                <a:defRPr/>
              </a:pPr>
              <a:t>‹#›</a:t>
            </a:fld>
            <a:endParaRPr lang="en-US" dirty="0"/>
          </a:p>
        </p:txBody>
      </p:sp>
    </p:spTree>
    <p:extLst>
      <p:ext uri="{BB962C8B-B14F-4D97-AF65-F5344CB8AC3E}">
        <p14:creationId xmlns:p14="http://schemas.microsoft.com/office/powerpoint/2010/main" val="3511045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lowchart: Off-page Connector 77"/>
          <p:cNvSpPr/>
          <p:nvPr userDrawn="1"/>
        </p:nvSpPr>
        <p:spPr>
          <a:xfrm>
            <a:off x="8518525" y="141288"/>
            <a:ext cx="379413" cy="223837"/>
          </a:xfrm>
          <a:prstGeom prst="flowChartOffpageConnector">
            <a:avLst/>
          </a:prstGeom>
          <a:solidFill>
            <a:srgbClr val="3F8DBF"/>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fld id="{3E8EE2CA-48C5-1044-B1F5-B25288F784E8}" type="slidenum">
              <a:rPr lang="en-US" sz="1200" b="1"/>
              <a:pPr algn="ctr" fontAlgn="auto">
                <a:spcBef>
                  <a:spcPts val="0"/>
                </a:spcBef>
                <a:spcAft>
                  <a:spcPts val="0"/>
                </a:spcAft>
                <a:defRPr/>
              </a:pPr>
              <a:t>‹#›</a:t>
            </a:fld>
            <a:endParaRPr lang="en-US" sz="1200" b="1" dirty="0"/>
          </a:p>
        </p:txBody>
      </p:sp>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C358AFC-7BAC-124A-82B3-A39A49BFA676}" type="datetimeFigureOut">
              <a:rPr lang="en-US"/>
              <a:pPr>
                <a:defRPr/>
              </a:pPr>
              <a:t>11/16/2015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FB940453-6160-EF4F-A35C-2BD45923849D}" type="slidenum">
              <a:rPr lang="en-US"/>
              <a:pPr>
                <a:defRPr/>
              </a:pPr>
              <a:t>‹#›</a:t>
            </a:fld>
            <a:endParaRPr lang="en-US" dirty="0"/>
          </a:p>
        </p:txBody>
      </p:sp>
    </p:spTree>
    <p:extLst>
      <p:ext uri="{BB962C8B-B14F-4D97-AF65-F5344CB8AC3E}">
        <p14:creationId xmlns:p14="http://schemas.microsoft.com/office/powerpoint/2010/main" val="1080008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Flowchart: Off-page Connector 77"/>
          <p:cNvSpPr/>
          <p:nvPr userDrawn="1"/>
        </p:nvSpPr>
        <p:spPr>
          <a:xfrm>
            <a:off x="8518525" y="141288"/>
            <a:ext cx="379413" cy="223837"/>
          </a:xfrm>
          <a:prstGeom prst="flowChartOffpageConnector">
            <a:avLst/>
          </a:prstGeom>
          <a:solidFill>
            <a:srgbClr val="3F8DBF"/>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fld id="{FFC2C3A0-CCB1-864D-AD07-664C87C5F66B}" type="slidenum">
              <a:rPr lang="en-US" sz="1200" b="1"/>
              <a:pPr algn="ctr" fontAlgn="auto">
                <a:spcBef>
                  <a:spcPts val="0"/>
                </a:spcBef>
                <a:spcAft>
                  <a:spcPts val="0"/>
                </a:spcAft>
                <a:defRPr/>
              </a:pPr>
              <a:t>‹#›</a:t>
            </a:fld>
            <a:endParaRPr lang="en-US" sz="1200" b="1" dirty="0"/>
          </a:p>
        </p:txBody>
      </p:sp>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DADB176A-13B0-E247-91A4-54B0891F4273}" type="datetimeFigureOut">
              <a:rPr lang="en-US"/>
              <a:pPr>
                <a:defRPr/>
              </a:pPr>
              <a:t>11/16/2015</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AD37D2C5-2FB8-B046-86B2-05125A49213A}" type="slidenum">
              <a:rPr lang="en-US"/>
              <a:pPr>
                <a:defRPr/>
              </a:pPr>
              <a:t>‹#›</a:t>
            </a:fld>
            <a:endParaRPr lang="en-US" dirty="0"/>
          </a:p>
        </p:txBody>
      </p:sp>
    </p:spTree>
    <p:extLst>
      <p:ext uri="{BB962C8B-B14F-4D97-AF65-F5344CB8AC3E}">
        <p14:creationId xmlns:p14="http://schemas.microsoft.com/office/powerpoint/2010/main" val="3961079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Flowchart: Off-page Connector 77"/>
          <p:cNvSpPr/>
          <p:nvPr userDrawn="1"/>
        </p:nvSpPr>
        <p:spPr>
          <a:xfrm>
            <a:off x="8518525" y="141288"/>
            <a:ext cx="379413" cy="223837"/>
          </a:xfrm>
          <a:prstGeom prst="flowChartOffpageConnector">
            <a:avLst/>
          </a:prstGeom>
          <a:solidFill>
            <a:srgbClr val="3F8DBF"/>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fld id="{2BDEF7D5-53F1-384A-AB74-3F068AEDB54A}" type="slidenum">
              <a:rPr lang="en-US" sz="1200" b="1"/>
              <a:pPr algn="ctr" fontAlgn="auto">
                <a:spcBef>
                  <a:spcPts val="0"/>
                </a:spcBef>
                <a:spcAft>
                  <a:spcPts val="0"/>
                </a:spcAft>
                <a:defRPr/>
              </a:pPr>
              <a:t>‹#›</a:t>
            </a:fld>
            <a:endParaRPr lang="en-US" sz="1200" b="1" dirty="0"/>
          </a:p>
        </p:txBody>
      </p:sp>
      <p:sp>
        <p:nvSpPr>
          <p:cNvPr id="2" name="Title 1"/>
          <p:cNvSpPr>
            <a:spLocks noGrp="1"/>
          </p:cNvSpPr>
          <p:nvPr>
            <p:ph type="title"/>
          </p:nvPr>
        </p:nvSpPr>
        <p:spPr>
          <a:xfrm>
            <a:off x="457200" y="206375"/>
            <a:ext cx="8229600" cy="8572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p:txBody>
          <a:bodyPr/>
          <a:lstStyle>
            <a:lvl1pPr>
              <a:defRPr/>
            </a:lvl1pPr>
          </a:lstStyle>
          <a:p>
            <a:pPr>
              <a:defRPr/>
            </a:pPr>
            <a:fld id="{DF56EBAE-90CB-C14F-A4FF-EFF92A788819}" type="datetimeFigureOut">
              <a:rPr lang="en-US"/>
              <a:pPr>
                <a:defRPr/>
              </a:pPr>
              <a:t>11/16/2015</a:t>
            </a:fld>
            <a:endParaRPr lang="en-US" dirty="0"/>
          </a:p>
        </p:txBody>
      </p:sp>
      <p:sp>
        <p:nvSpPr>
          <p:cNvPr id="9" name="Footer Placeholder 4"/>
          <p:cNvSpPr>
            <a:spLocks noGrp="1"/>
          </p:cNvSpPr>
          <p:nvPr>
            <p:ph type="ftr" sz="quarter" idx="11"/>
          </p:nvPr>
        </p:nvSpPr>
        <p:spPr/>
        <p:txBody>
          <a:bodyPr/>
          <a:lstStyle>
            <a:lvl1pPr>
              <a:defRPr/>
            </a:lvl1pPr>
          </a:lstStyle>
          <a:p>
            <a:pPr>
              <a:defRPr/>
            </a:pPr>
            <a:endParaRPr lang="en-US" dirty="0"/>
          </a:p>
        </p:txBody>
      </p:sp>
      <p:sp>
        <p:nvSpPr>
          <p:cNvPr id="10" name="Slide Number Placeholder 5"/>
          <p:cNvSpPr>
            <a:spLocks noGrp="1"/>
          </p:cNvSpPr>
          <p:nvPr>
            <p:ph type="sldNum" sz="quarter" idx="12"/>
          </p:nvPr>
        </p:nvSpPr>
        <p:spPr/>
        <p:txBody>
          <a:bodyPr/>
          <a:lstStyle>
            <a:lvl1pPr>
              <a:defRPr/>
            </a:lvl1pPr>
          </a:lstStyle>
          <a:p>
            <a:pPr>
              <a:defRPr/>
            </a:pPr>
            <a:fld id="{7CF5E7E3-E70D-7A49-8BB8-B3D436F95048}" type="slidenum">
              <a:rPr lang="en-US"/>
              <a:pPr>
                <a:defRPr/>
              </a:pPr>
              <a:t>‹#›</a:t>
            </a:fld>
            <a:endParaRPr lang="en-US" dirty="0"/>
          </a:p>
        </p:txBody>
      </p:sp>
    </p:spTree>
    <p:extLst>
      <p:ext uri="{BB962C8B-B14F-4D97-AF65-F5344CB8AC3E}">
        <p14:creationId xmlns:p14="http://schemas.microsoft.com/office/powerpoint/2010/main" val="3159706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lowchart: Off-page Connector 77"/>
          <p:cNvSpPr/>
          <p:nvPr userDrawn="1"/>
        </p:nvSpPr>
        <p:spPr>
          <a:xfrm>
            <a:off x="8518525" y="141288"/>
            <a:ext cx="379413" cy="223837"/>
          </a:xfrm>
          <a:prstGeom prst="flowChartOffpageConnector">
            <a:avLst/>
          </a:prstGeom>
          <a:solidFill>
            <a:srgbClr val="3F8DBF"/>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fld id="{552CCFD1-52F4-D949-A24B-46AFA90A724F}" type="slidenum">
              <a:rPr lang="en-US" sz="1200" b="1"/>
              <a:pPr algn="ctr" fontAlgn="auto">
                <a:spcBef>
                  <a:spcPts val="0"/>
                </a:spcBef>
                <a:spcAft>
                  <a:spcPts val="0"/>
                </a:spcAft>
                <a:defRPr/>
              </a:pPr>
              <a:t>‹#›</a:t>
            </a:fld>
            <a:endParaRPr lang="en-US" sz="1200" b="1" dirty="0"/>
          </a:p>
        </p:txBody>
      </p:sp>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pPr>
              <a:defRPr/>
            </a:pPr>
            <a:fld id="{9783F46F-0E28-F542-A4E6-67C020A3A2A0}" type="datetimeFigureOut">
              <a:rPr lang="en-US"/>
              <a:pPr>
                <a:defRPr/>
              </a:pPr>
              <a:t>11/16/2015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AEAF2FA-55E7-5D45-BE45-7F540DC09EDF}" type="slidenum">
              <a:rPr lang="en-US"/>
              <a:pPr>
                <a:defRPr/>
              </a:pPr>
              <a:t>‹#›</a:t>
            </a:fld>
            <a:endParaRPr lang="en-US" dirty="0"/>
          </a:p>
        </p:txBody>
      </p:sp>
    </p:spTree>
    <p:extLst>
      <p:ext uri="{BB962C8B-B14F-4D97-AF65-F5344CB8AC3E}">
        <p14:creationId xmlns:p14="http://schemas.microsoft.com/office/powerpoint/2010/main" val="2460624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087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Flowchart: Off-page Connector 77"/>
          <p:cNvSpPr/>
          <p:nvPr userDrawn="1"/>
        </p:nvSpPr>
        <p:spPr>
          <a:xfrm>
            <a:off x="8518525" y="141288"/>
            <a:ext cx="379413" cy="223837"/>
          </a:xfrm>
          <a:prstGeom prst="flowChartOffpageConnector">
            <a:avLst/>
          </a:prstGeom>
          <a:solidFill>
            <a:srgbClr val="3F8DBF"/>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fld id="{BFB59866-4393-5542-ABC4-EA48AAC7812F}" type="slidenum">
              <a:rPr lang="en-US" sz="1200" b="1"/>
              <a:pPr algn="ctr" fontAlgn="auto">
                <a:spcBef>
                  <a:spcPts val="0"/>
                </a:spcBef>
                <a:spcAft>
                  <a:spcPts val="0"/>
                </a:spcAft>
                <a:defRPr/>
              </a:pPr>
              <a:t>‹#›</a:t>
            </a:fld>
            <a:endParaRPr lang="en-US" sz="1200" b="1" dirty="0"/>
          </a:p>
        </p:txBody>
      </p:sp>
    </p:spTree>
    <p:extLst>
      <p:ext uri="{BB962C8B-B14F-4D97-AF65-F5344CB8AC3E}">
        <p14:creationId xmlns:p14="http://schemas.microsoft.com/office/powerpoint/2010/main" val="1691998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0DF0D7CB-5910-1744-AFAB-6282206E0A4E}" type="datetimeFigureOut">
              <a:rPr lang="en-US"/>
              <a:pPr>
                <a:defRPr/>
              </a:pPr>
              <a:t>11/16/2015</a:t>
            </a:fld>
            <a:endParaRPr lang="en-US" dirty="0"/>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318429AA-725A-7F43-9D17-9682EB2ED8E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ＭＳ Ｐゴシック"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ＭＳ Ｐゴシック"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ＭＳ Ｐゴシック"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12" Type="http://schemas.microsoft.com/office/2007/relationships/diagramDrawing" Target="../diagrams/drawing1.xml"/><Relationship Id="rId2" Type="http://schemas.openxmlformats.org/officeDocument/2006/relationships/notesSlide" Target="../notesSlides/notesSlide3.xml"/><Relationship Id="rId16"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diagramColors" Target="../diagrams/colors1.xml"/><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diagramQuickStyle" Target="../diagrams/quickStyle1.xml"/><Relationship Id="rId4" Type="http://schemas.openxmlformats.org/officeDocument/2006/relationships/image" Target="../media/image5.png"/><Relationship Id="rId9" Type="http://schemas.openxmlformats.org/officeDocument/2006/relationships/diagramLayout" Target="../diagrams/layout1.xml"/><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826375" y="4708525"/>
            <a:ext cx="1138238"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a:grpSpLocks/>
          </p:cNvGrpSpPr>
          <p:nvPr/>
        </p:nvGrpSpPr>
        <p:grpSpPr bwMode="auto">
          <a:xfrm>
            <a:off x="2627313" y="1635126"/>
            <a:ext cx="4625976" cy="1533524"/>
            <a:chOff x="2627366" y="2179455"/>
            <a:chExt cx="4625237" cy="2044861"/>
          </a:xfrm>
        </p:grpSpPr>
        <p:sp>
          <p:nvSpPr>
            <p:cNvPr id="6" name="Text Box 10"/>
            <p:cNvSpPr txBox="1">
              <a:spLocks noChangeArrowheads="1"/>
            </p:cNvSpPr>
            <p:nvPr/>
          </p:nvSpPr>
          <p:spPr bwMode="auto">
            <a:xfrm>
              <a:off x="2681333" y="3587149"/>
              <a:ext cx="4571270" cy="637167"/>
            </a:xfrm>
            <a:prstGeom prst="rect">
              <a:avLst/>
            </a:prstGeom>
            <a:noFill/>
            <a:ln w="9525">
              <a:noFill/>
              <a:miter lim="800000"/>
              <a:headEnd/>
              <a:tailEnd/>
            </a:ln>
          </p:spPr>
          <p:txBody>
            <a:bodyPr lIns="45720" tIns="22860" rIns="45720" bIns="22860">
              <a:spAutoFit/>
            </a:bodyPr>
            <a:lstStyle/>
            <a:p>
              <a:pPr defTabSz="1088232" fontAlgn="auto">
                <a:spcBef>
                  <a:spcPts val="0"/>
                </a:spcBef>
                <a:spcAft>
                  <a:spcPts val="0"/>
                </a:spcAft>
                <a:defRPr/>
              </a:pPr>
              <a:r>
                <a:rPr lang="en-US" sz="1400" b="1" dirty="0">
                  <a:solidFill>
                    <a:srgbClr val="5C5C5C"/>
                  </a:solidFill>
                  <a:latin typeface="Calibri" pitchFamily="34" charset="0"/>
                  <a:ea typeface="+mn-ea"/>
                  <a:cs typeface="Calibri" pitchFamily="34" charset="0"/>
                </a:rPr>
                <a:t>Presented By: </a:t>
              </a:r>
            </a:p>
            <a:p>
              <a:pPr defTabSz="1088232" fontAlgn="auto">
                <a:spcBef>
                  <a:spcPts val="0"/>
                </a:spcBef>
                <a:spcAft>
                  <a:spcPts val="0"/>
                </a:spcAft>
                <a:defRPr/>
              </a:pPr>
              <a:r>
                <a:rPr lang="en-US" sz="1400" dirty="0" smtClean="0">
                  <a:solidFill>
                    <a:srgbClr val="7F7F7F"/>
                  </a:solidFill>
                  <a:latin typeface="Calibri" pitchFamily="34" charset="0"/>
                  <a:ea typeface="+mn-ea"/>
                  <a:cs typeface="Calibri" pitchFamily="34" charset="0"/>
                </a:rPr>
                <a:t>Consultant, </a:t>
              </a:r>
              <a:r>
                <a:rPr lang="en-US" sz="1400" dirty="0">
                  <a:solidFill>
                    <a:srgbClr val="7F7F7F"/>
                  </a:solidFill>
                  <a:latin typeface="Calibri" pitchFamily="34" charset="0"/>
                  <a:ea typeface="+mn-ea"/>
                  <a:cs typeface="Calibri" pitchFamily="34" charset="0"/>
                </a:rPr>
                <a:t>Hobsons</a:t>
              </a:r>
            </a:p>
          </p:txBody>
        </p:sp>
        <p:sp>
          <p:nvSpPr>
            <p:cNvPr id="7" name="Text Box 7"/>
            <p:cNvSpPr txBox="1">
              <a:spLocks noChangeArrowheads="1"/>
            </p:cNvSpPr>
            <p:nvPr/>
          </p:nvSpPr>
          <p:spPr bwMode="auto">
            <a:xfrm>
              <a:off x="2627366" y="2179455"/>
              <a:ext cx="3637969" cy="1458500"/>
            </a:xfrm>
            <a:prstGeom prst="rect">
              <a:avLst/>
            </a:prstGeom>
            <a:noFill/>
            <a:ln w="9525">
              <a:noFill/>
              <a:miter lim="800000"/>
              <a:headEnd/>
              <a:tailEnd/>
            </a:ln>
          </p:spPr>
          <p:txBody>
            <a:bodyPr wrap="none" lIns="45720" tIns="22860" rIns="45720" bIns="22860">
              <a:spAutoFit/>
            </a:bodyPr>
            <a:lstStyle/>
            <a:p>
              <a:pPr defTabSz="1088232" fontAlgn="auto">
                <a:spcBef>
                  <a:spcPts val="0"/>
                </a:spcBef>
                <a:spcAft>
                  <a:spcPts val="0"/>
                </a:spcAft>
                <a:defRPr/>
              </a:pPr>
              <a:r>
                <a:rPr lang="en-CA" sz="3400" b="1" spc="-150" dirty="0" smtClean="0">
                  <a:solidFill>
                    <a:srgbClr val="5C5C5C"/>
                  </a:solidFill>
                  <a:latin typeface="Trebuchet MS" pitchFamily="34" charset="0"/>
                  <a:ea typeface="+mn-ea"/>
                  <a:cs typeface="+mn-cs"/>
                </a:rPr>
                <a:t>Implementing  </a:t>
              </a:r>
              <a:endParaRPr lang="en-CA" sz="3400" b="1" spc="-150" dirty="0">
                <a:solidFill>
                  <a:srgbClr val="5C5C5C"/>
                </a:solidFill>
                <a:latin typeface="Trebuchet MS" pitchFamily="34" charset="0"/>
                <a:ea typeface="+mn-ea"/>
                <a:cs typeface="+mn-cs"/>
              </a:endParaRPr>
            </a:p>
            <a:p>
              <a:pPr defTabSz="1088232" fontAlgn="auto">
                <a:spcBef>
                  <a:spcPts val="0"/>
                </a:spcBef>
                <a:spcAft>
                  <a:spcPts val="0"/>
                </a:spcAft>
                <a:defRPr/>
              </a:pPr>
              <a:r>
                <a:rPr lang="en-CA" sz="3400" b="1" spc="-150" dirty="0">
                  <a:solidFill>
                    <a:srgbClr val="5C5C5C"/>
                  </a:solidFill>
                  <a:latin typeface="Trebuchet MS" pitchFamily="34" charset="0"/>
                  <a:ea typeface="+mn-ea"/>
                  <a:cs typeface="+mn-cs"/>
                </a:rPr>
                <a:t>Naviance Test Prep</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4-07 at 3.52.51 PM.png"/>
          <p:cNvPicPr>
            <a:picLocks noChangeAspect="1"/>
          </p:cNvPicPr>
          <p:nvPr/>
        </p:nvPicPr>
        <p:blipFill rotWithShape="1">
          <a:blip r:embed="rId3" cstate="email">
            <a:extLst>
              <a:ext uri="{28A0092B-C50C-407E-A947-70E740481C1C}">
                <a14:useLocalDpi xmlns:a14="http://schemas.microsoft.com/office/drawing/2010/main" val="0"/>
              </a:ext>
            </a:extLst>
          </a:blip>
          <a:srcRect t="-5640" b="16657"/>
          <a:stretch/>
        </p:blipFill>
        <p:spPr>
          <a:xfrm>
            <a:off x="3347864" y="1161288"/>
            <a:ext cx="5544616" cy="2953512"/>
          </a:xfrm>
          <a:prstGeom prst="rect">
            <a:avLst/>
          </a:prstGeom>
        </p:spPr>
      </p:pic>
      <p:grpSp>
        <p:nvGrpSpPr>
          <p:cNvPr id="14" name="Group 13"/>
          <p:cNvGrpSpPr/>
          <p:nvPr/>
        </p:nvGrpSpPr>
        <p:grpSpPr>
          <a:xfrm>
            <a:off x="3477426" y="1803722"/>
            <a:ext cx="2930778" cy="766560"/>
            <a:chOff x="3583492" y="2453093"/>
            <a:chExt cx="2957876" cy="666158"/>
          </a:xfrm>
        </p:grpSpPr>
        <p:sp>
          <p:nvSpPr>
            <p:cNvPr id="11" name="TextBox 10"/>
            <p:cNvSpPr txBox="1"/>
            <p:nvPr/>
          </p:nvSpPr>
          <p:spPr>
            <a:xfrm>
              <a:off x="3583492" y="2453093"/>
              <a:ext cx="1919580" cy="355103"/>
            </a:xfrm>
            <a:prstGeom prst="wedgeRoundRectCallout">
              <a:avLst>
                <a:gd name="adj1" fmla="val 60614"/>
                <a:gd name="adj2" fmla="val 58600"/>
                <a:gd name="adj3" fmla="val 16667"/>
              </a:avLst>
            </a:prstGeom>
            <a:solidFill>
              <a:schemeClr val="tx1">
                <a:lumMod val="75000"/>
                <a:lumOff val="25000"/>
              </a:schemeClr>
            </a:solidFill>
            <a:ln>
              <a:solidFill>
                <a:schemeClr val="tx1">
                  <a:lumMod val="75000"/>
                  <a:lumOff val="25000"/>
                </a:schemeClr>
              </a:solidFill>
            </a:ln>
          </p:spPr>
          <p:txBody>
            <a:bodyPr wrap="square" lIns="0" rIns="0" rtlCol="0" anchor="ctr">
              <a:spAutoFit/>
            </a:bodyPr>
            <a:lstStyle/>
            <a:p>
              <a:pPr algn="ctr"/>
              <a:r>
                <a:rPr lang="en-US" sz="900" dirty="0">
                  <a:solidFill>
                    <a:schemeClr val="bg1"/>
                  </a:solidFill>
                </a:rPr>
                <a:t>Students have “lives” and can try to top their own “win streaks”</a:t>
              </a:r>
            </a:p>
          </p:txBody>
        </p:sp>
        <p:sp>
          <p:nvSpPr>
            <p:cNvPr id="12" name="Rounded Rectangle 11"/>
            <p:cNvSpPr/>
            <p:nvPr/>
          </p:nvSpPr>
          <p:spPr>
            <a:xfrm>
              <a:off x="5527020" y="2953512"/>
              <a:ext cx="485140" cy="144017"/>
            </a:xfrm>
            <a:prstGeom prst="roundRect">
              <a:avLst/>
            </a:prstGeom>
            <a:noFill/>
            <a:ln w="19050">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6084168" y="2953512"/>
              <a:ext cx="457200" cy="165739"/>
            </a:xfrm>
            <a:prstGeom prst="roundRect">
              <a:avLst/>
            </a:prstGeom>
            <a:noFill/>
            <a:ln w="19050">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descr="Screen Shot 2015-04-07 at 12.46.55 PM.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556725"/>
            <a:ext cx="3162504" cy="4571421"/>
          </a:xfrm>
          <a:prstGeom prst="rect">
            <a:avLst/>
          </a:prstGeom>
        </p:spPr>
      </p:pic>
      <p:sp>
        <p:nvSpPr>
          <p:cNvPr id="15" name="Rectangle 14"/>
          <p:cNvSpPr/>
          <p:nvPr/>
        </p:nvSpPr>
        <p:spPr>
          <a:xfrm>
            <a:off x="467544" y="555526"/>
            <a:ext cx="1698989" cy="1032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sp>
        <p:nvSpPr>
          <p:cNvPr id="16" name="Rectangle 15"/>
          <p:cNvSpPr/>
          <p:nvPr/>
        </p:nvSpPr>
        <p:spPr>
          <a:xfrm>
            <a:off x="683568" y="3579862"/>
            <a:ext cx="1309237"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sp>
        <p:nvSpPr>
          <p:cNvPr id="17" name="Text Box 7"/>
          <p:cNvSpPr txBox="1">
            <a:spLocks noChangeArrowheads="1"/>
          </p:cNvSpPr>
          <p:nvPr/>
        </p:nvSpPr>
        <p:spPr bwMode="auto">
          <a:xfrm>
            <a:off x="611560" y="195486"/>
            <a:ext cx="2882272" cy="323165"/>
          </a:xfrm>
          <a:prstGeom prst="rect">
            <a:avLst/>
          </a:prstGeom>
          <a:noFill/>
          <a:ln w="9525">
            <a:noFill/>
            <a:miter lim="800000"/>
            <a:headEnd/>
            <a:tailEnd/>
          </a:ln>
        </p:spPr>
        <p:txBody>
          <a:bodyPr wrap="none" lIns="45720" tIns="22860" rIns="45720" bIns="22860">
            <a:spAutoFit/>
          </a:bodyPr>
          <a:lstStyle/>
          <a:p>
            <a:pPr defTabSz="1088232" fontAlgn="auto">
              <a:spcBef>
                <a:spcPts val="0"/>
              </a:spcBef>
              <a:spcAft>
                <a:spcPts val="0"/>
              </a:spcAft>
              <a:defRPr/>
            </a:pPr>
            <a:r>
              <a:rPr lang="en-CA" sz="1800" b="1" dirty="0" smtClean="0">
                <a:solidFill>
                  <a:srgbClr val="5C5C5C"/>
                </a:solidFill>
                <a:latin typeface="Trebuchet MS" pitchFamily="34" charset="0"/>
              </a:rPr>
              <a:t>Achievements and Badges</a:t>
            </a:r>
            <a:endParaRPr lang="en-CA" sz="1800" b="1" dirty="0">
              <a:solidFill>
                <a:srgbClr val="5C5C5C"/>
              </a:solidFill>
              <a:latin typeface="Trebuchet MS" pitchFamily="34" charset="0"/>
            </a:endParaRPr>
          </a:p>
        </p:txBody>
      </p:sp>
      <p:sp>
        <p:nvSpPr>
          <p:cNvPr id="19" name="TextBox 18"/>
          <p:cNvSpPr txBox="1"/>
          <p:nvPr/>
        </p:nvSpPr>
        <p:spPr>
          <a:xfrm>
            <a:off x="3707904" y="843558"/>
            <a:ext cx="1584176" cy="255389"/>
          </a:xfrm>
          <a:prstGeom prst="wedgeRoundRectCallout">
            <a:avLst>
              <a:gd name="adj1" fmla="val 27308"/>
              <a:gd name="adj2" fmla="val 119932"/>
              <a:gd name="adj3" fmla="val 16667"/>
            </a:avLst>
          </a:prstGeom>
          <a:solidFill>
            <a:schemeClr val="tx1">
              <a:lumMod val="75000"/>
              <a:lumOff val="25000"/>
            </a:schemeClr>
          </a:solidFill>
          <a:ln>
            <a:solidFill>
              <a:schemeClr val="tx1">
                <a:lumMod val="75000"/>
                <a:lumOff val="25000"/>
              </a:schemeClr>
            </a:solidFill>
          </a:ln>
        </p:spPr>
        <p:txBody>
          <a:bodyPr wrap="square" lIns="0" rIns="0" rtlCol="0" anchor="ctr">
            <a:spAutoFit/>
          </a:bodyPr>
          <a:lstStyle/>
          <a:p>
            <a:pPr algn="ctr"/>
            <a:r>
              <a:rPr lang="en-US" sz="900" dirty="0" smtClean="0">
                <a:solidFill>
                  <a:schemeClr val="bg1"/>
                </a:solidFill>
              </a:rPr>
              <a:t>Example Game: Card Picker</a:t>
            </a:r>
            <a:endParaRPr lang="en-US" sz="900" dirty="0">
              <a:solidFill>
                <a:schemeClr val="bg1"/>
              </a:solidFill>
            </a:endParaRPr>
          </a:p>
        </p:txBody>
      </p:sp>
    </p:spTree>
    <p:extLst>
      <p:ext uri="{BB962C8B-B14F-4D97-AF65-F5344CB8AC3E}">
        <p14:creationId xmlns:p14="http://schemas.microsoft.com/office/powerpoint/2010/main" val="39861830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63885" y="839502"/>
            <a:ext cx="447675" cy="3638550"/>
          </a:xfrm>
          <a:prstGeom prst="rect">
            <a:avLst/>
          </a:prstGeom>
        </p:spPr>
      </p:pic>
      <p:pic>
        <p:nvPicPr>
          <p:cNvPr id="24" name="Picture 23"/>
          <p:cNvPicPr>
            <a:picLocks noChangeAspect="1"/>
          </p:cNvPicPr>
          <p:nvPr/>
        </p:nvPicPr>
        <p:blipFill>
          <a:blip r:embed="rId4"/>
          <a:stretch>
            <a:fillRect/>
          </a:stretch>
        </p:blipFill>
        <p:spPr>
          <a:xfrm>
            <a:off x="1475656" y="555526"/>
            <a:ext cx="7197008" cy="3816424"/>
          </a:xfrm>
          <a:prstGeom prst="rect">
            <a:avLst/>
          </a:prstGeom>
        </p:spPr>
      </p:pic>
      <p:sp>
        <p:nvSpPr>
          <p:cNvPr id="25" name="TextBox 24"/>
          <p:cNvSpPr txBox="1"/>
          <p:nvPr/>
        </p:nvSpPr>
        <p:spPr>
          <a:xfrm>
            <a:off x="1115616" y="1059582"/>
            <a:ext cx="696446" cy="561856"/>
          </a:xfrm>
          <a:prstGeom prst="wedgeRoundRectCallout">
            <a:avLst>
              <a:gd name="adj1" fmla="val 63447"/>
              <a:gd name="adj2" fmla="val 43050"/>
              <a:gd name="adj3" fmla="val 16667"/>
            </a:avLst>
          </a:prstGeom>
          <a:solidFill>
            <a:schemeClr val="tx1">
              <a:lumMod val="75000"/>
              <a:lumOff val="25000"/>
            </a:schemeClr>
          </a:solidFill>
          <a:ln>
            <a:solidFill>
              <a:schemeClr val="tx1">
                <a:lumMod val="75000"/>
                <a:lumOff val="25000"/>
              </a:schemeClr>
            </a:solidFill>
          </a:ln>
        </p:spPr>
        <p:txBody>
          <a:bodyPr wrap="square" lIns="0" rIns="0" rtlCol="0" anchor="ctr">
            <a:spAutoFit/>
          </a:bodyPr>
          <a:lstStyle/>
          <a:p>
            <a:pPr algn="ctr"/>
            <a:r>
              <a:rPr lang="en-US" sz="900" dirty="0" smtClean="0">
                <a:solidFill>
                  <a:schemeClr val="bg1"/>
                </a:solidFill>
              </a:rPr>
              <a:t>Lesson performance </a:t>
            </a:r>
            <a:r>
              <a:rPr lang="en-US" sz="900" dirty="0">
                <a:solidFill>
                  <a:schemeClr val="bg1"/>
                </a:solidFill>
              </a:rPr>
              <a:t>s</a:t>
            </a:r>
            <a:r>
              <a:rPr lang="en-US" sz="900" dirty="0" smtClean="0">
                <a:solidFill>
                  <a:schemeClr val="bg1"/>
                </a:solidFill>
              </a:rPr>
              <a:t>napshot </a:t>
            </a:r>
            <a:endParaRPr lang="en-US" sz="900" dirty="0">
              <a:solidFill>
                <a:schemeClr val="bg1"/>
              </a:solidFill>
            </a:endParaRPr>
          </a:p>
        </p:txBody>
      </p:sp>
      <p:sp>
        <p:nvSpPr>
          <p:cNvPr id="23" name="TextBox 22"/>
          <p:cNvSpPr txBox="1"/>
          <p:nvPr/>
        </p:nvSpPr>
        <p:spPr>
          <a:xfrm>
            <a:off x="7164288" y="1275606"/>
            <a:ext cx="696446" cy="408623"/>
          </a:xfrm>
          <a:prstGeom prst="wedgeRoundRectCallout">
            <a:avLst>
              <a:gd name="adj1" fmla="val 26977"/>
              <a:gd name="adj2" fmla="val 80759"/>
              <a:gd name="adj3" fmla="val 16667"/>
            </a:avLst>
          </a:prstGeom>
          <a:solidFill>
            <a:schemeClr val="tx1">
              <a:lumMod val="75000"/>
              <a:lumOff val="25000"/>
            </a:schemeClr>
          </a:solidFill>
          <a:ln>
            <a:solidFill>
              <a:schemeClr val="tx1">
                <a:lumMod val="75000"/>
                <a:lumOff val="25000"/>
              </a:schemeClr>
            </a:solidFill>
          </a:ln>
        </p:spPr>
        <p:txBody>
          <a:bodyPr wrap="square" lIns="0" rIns="0" rtlCol="0" anchor="ctr">
            <a:spAutoFit/>
          </a:bodyPr>
          <a:lstStyle/>
          <a:p>
            <a:pPr algn="ctr"/>
            <a:r>
              <a:rPr lang="en-US" sz="900" dirty="0" smtClean="0">
                <a:solidFill>
                  <a:schemeClr val="bg1"/>
                </a:solidFill>
              </a:rPr>
              <a:t>Question Difficulty</a:t>
            </a:r>
            <a:endParaRPr lang="en-US" sz="900" dirty="0">
              <a:solidFill>
                <a:schemeClr val="bg1"/>
              </a:solidFill>
            </a:endParaRPr>
          </a:p>
        </p:txBody>
      </p:sp>
      <p:sp>
        <p:nvSpPr>
          <p:cNvPr id="27" name="TextBox 26"/>
          <p:cNvSpPr txBox="1"/>
          <p:nvPr/>
        </p:nvSpPr>
        <p:spPr>
          <a:xfrm>
            <a:off x="6228184" y="1419622"/>
            <a:ext cx="696446" cy="255389"/>
          </a:xfrm>
          <a:prstGeom prst="wedgeRoundRectCallout">
            <a:avLst>
              <a:gd name="adj1" fmla="val 37918"/>
              <a:gd name="adj2" fmla="val 80761"/>
              <a:gd name="adj3" fmla="val 16667"/>
            </a:avLst>
          </a:prstGeom>
          <a:solidFill>
            <a:schemeClr val="tx1">
              <a:lumMod val="75000"/>
              <a:lumOff val="25000"/>
            </a:schemeClr>
          </a:solidFill>
          <a:ln>
            <a:solidFill>
              <a:schemeClr val="tx1">
                <a:lumMod val="75000"/>
                <a:lumOff val="25000"/>
              </a:schemeClr>
            </a:solidFill>
          </a:ln>
        </p:spPr>
        <p:txBody>
          <a:bodyPr wrap="square" lIns="0" rIns="0" rtlCol="0" anchor="ctr">
            <a:spAutoFit/>
          </a:bodyPr>
          <a:lstStyle/>
          <a:p>
            <a:pPr algn="ctr"/>
            <a:r>
              <a:rPr lang="en-US" sz="900" dirty="0" smtClean="0">
                <a:solidFill>
                  <a:schemeClr val="bg1"/>
                </a:solidFill>
              </a:rPr>
              <a:t>Time Spent</a:t>
            </a:r>
            <a:endParaRPr lang="en-US" sz="900" dirty="0">
              <a:solidFill>
                <a:schemeClr val="bg1"/>
              </a:solidFill>
            </a:endParaRPr>
          </a:p>
        </p:txBody>
      </p:sp>
      <p:pic>
        <p:nvPicPr>
          <p:cNvPr id="5" name="Picture 4"/>
          <p:cNvPicPr>
            <a:picLocks noChangeAspect="1"/>
          </p:cNvPicPr>
          <p:nvPr/>
        </p:nvPicPr>
        <p:blipFill>
          <a:blip r:embed="rId5"/>
          <a:stretch>
            <a:fillRect/>
          </a:stretch>
        </p:blipFill>
        <p:spPr>
          <a:xfrm>
            <a:off x="2627784" y="1923678"/>
            <a:ext cx="6084168" cy="2756889"/>
          </a:xfrm>
          <a:prstGeom prst="rect">
            <a:avLst/>
          </a:prstGeom>
        </p:spPr>
      </p:pic>
      <p:sp>
        <p:nvSpPr>
          <p:cNvPr id="28" name="TextBox 27"/>
          <p:cNvSpPr txBox="1"/>
          <p:nvPr/>
        </p:nvSpPr>
        <p:spPr>
          <a:xfrm>
            <a:off x="6948264" y="2067694"/>
            <a:ext cx="696446" cy="408623"/>
          </a:xfrm>
          <a:prstGeom prst="wedgeRoundRectCallout">
            <a:avLst>
              <a:gd name="adj1" fmla="val 63447"/>
              <a:gd name="adj2" fmla="val 43050"/>
              <a:gd name="adj3" fmla="val 16667"/>
            </a:avLst>
          </a:prstGeom>
          <a:solidFill>
            <a:schemeClr val="tx1">
              <a:lumMod val="75000"/>
              <a:lumOff val="25000"/>
            </a:schemeClr>
          </a:solidFill>
          <a:ln>
            <a:solidFill>
              <a:schemeClr val="tx1">
                <a:lumMod val="75000"/>
                <a:lumOff val="25000"/>
              </a:schemeClr>
            </a:solidFill>
          </a:ln>
        </p:spPr>
        <p:txBody>
          <a:bodyPr wrap="square" lIns="0" rIns="0" rtlCol="0" anchor="ctr">
            <a:spAutoFit/>
          </a:bodyPr>
          <a:lstStyle/>
          <a:p>
            <a:pPr algn="ctr"/>
            <a:r>
              <a:rPr lang="en-US" sz="900" dirty="0" smtClean="0">
                <a:solidFill>
                  <a:schemeClr val="bg1"/>
                </a:solidFill>
              </a:rPr>
              <a:t>Concept Mastery</a:t>
            </a:r>
            <a:endParaRPr lang="en-US" sz="900" dirty="0">
              <a:solidFill>
                <a:schemeClr val="bg1"/>
              </a:solidFill>
            </a:endParaRPr>
          </a:p>
        </p:txBody>
      </p:sp>
      <p:sp>
        <p:nvSpPr>
          <p:cNvPr id="35" name="TextBox 34"/>
          <p:cNvSpPr txBox="1"/>
          <p:nvPr/>
        </p:nvSpPr>
        <p:spPr>
          <a:xfrm>
            <a:off x="827584" y="3003798"/>
            <a:ext cx="696446" cy="408623"/>
          </a:xfrm>
          <a:prstGeom prst="wedgeRoundRectCallout">
            <a:avLst>
              <a:gd name="adj1" fmla="val 61015"/>
              <a:gd name="adj2" fmla="val -25326"/>
              <a:gd name="adj3" fmla="val 16667"/>
            </a:avLst>
          </a:prstGeom>
          <a:solidFill>
            <a:schemeClr val="tx1">
              <a:lumMod val="75000"/>
              <a:lumOff val="25000"/>
            </a:schemeClr>
          </a:solidFill>
          <a:ln>
            <a:solidFill>
              <a:schemeClr val="tx1">
                <a:lumMod val="75000"/>
                <a:lumOff val="25000"/>
              </a:schemeClr>
            </a:solidFill>
          </a:ln>
        </p:spPr>
        <p:txBody>
          <a:bodyPr wrap="square" lIns="0" rIns="0" rtlCol="0" anchor="ctr">
            <a:spAutoFit/>
          </a:bodyPr>
          <a:lstStyle/>
          <a:p>
            <a:pPr algn="ctr"/>
            <a:r>
              <a:rPr lang="en-US" sz="900" dirty="0" smtClean="0">
                <a:solidFill>
                  <a:schemeClr val="bg1"/>
                </a:solidFill>
              </a:rPr>
              <a:t>Performance Metrics</a:t>
            </a:r>
            <a:endParaRPr lang="en-US" sz="900" dirty="0">
              <a:solidFill>
                <a:schemeClr val="bg1"/>
              </a:solidFill>
            </a:endParaRPr>
          </a:p>
        </p:txBody>
      </p:sp>
      <p:sp>
        <p:nvSpPr>
          <p:cNvPr id="38" name="Text Box 7"/>
          <p:cNvSpPr txBox="1">
            <a:spLocks noChangeArrowheads="1"/>
          </p:cNvSpPr>
          <p:nvPr/>
        </p:nvSpPr>
        <p:spPr bwMode="auto">
          <a:xfrm>
            <a:off x="611560" y="195486"/>
            <a:ext cx="2635773" cy="323165"/>
          </a:xfrm>
          <a:prstGeom prst="rect">
            <a:avLst/>
          </a:prstGeom>
          <a:noFill/>
          <a:ln w="9525">
            <a:noFill/>
            <a:miter lim="800000"/>
            <a:headEnd/>
            <a:tailEnd/>
          </a:ln>
        </p:spPr>
        <p:txBody>
          <a:bodyPr wrap="none" lIns="45720" tIns="22860" rIns="45720" bIns="22860">
            <a:spAutoFit/>
          </a:bodyPr>
          <a:lstStyle/>
          <a:p>
            <a:pPr defTabSz="1088232" fontAlgn="auto">
              <a:spcBef>
                <a:spcPts val="0"/>
              </a:spcBef>
              <a:spcAft>
                <a:spcPts val="0"/>
              </a:spcAft>
              <a:defRPr/>
            </a:pPr>
            <a:r>
              <a:rPr lang="en-CA" sz="1800" b="1" dirty="0" smtClean="0">
                <a:solidFill>
                  <a:srgbClr val="5C5C5C"/>
                </a:solidFill>
                <a:latin typeface="Trebuchet MS" pitchFamily="34" charset="0"/>
              </a:rPr>
              <a:t>Understanding Progress</a:t>
            </a:r>
            <a:endParaRPr lang="en-CA" sz="1800" b="1" dirty="0">
              <a:solidFill>
                <a:srgbClr val="5C5C5C"/>
              </a:solidFill>
              <a:latin typeface="Trebuchet MS" pitchFamily="34" charset="0"/>
            </a:endParaRPr>
          </a:p>
        </p:txBody>
      </p:sp>
    </p:spTree>
    <p:extLst>
      <p:ext uri="{BB962C8B-B14F-4D97-AF65-F5344CB8AC3E}">
        <p14:creationId xmlns:p14="http://schemas.microsoft.com/office/powerpoint/2010/main" val="17827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3" grpId="0" animBg="1"/>
      <p:bldP spid="27" grpId="0" animBg="1"/>
      <p:bldP spid="28"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59632" y="3219822"/>
            <a:ext cx="6552728" cy="1745199"/>
          </a:xfrm>
          <a:prstGeom prst="rect">
            <a:avLst/>
          </a:prstGeom>
        </p:spPr>
      </p:pic>
      <p:grpSp>
        <p:nvGrpSpPr>
          <p:cNvPr id="11" name="Group 10"/>
          <p:cNvGrpSpPr/>
          <p:nvPr/>
        </p:nvGrpSpPr>
        <p:grpSpPr>
          <a:xfrm>
            <a:off x="1187624" y="699542"/>
            <a:ext cx="6929446" cy="3299246"/>
            <a:chOff x="201151" y="1353955"/>
            <a:chExt cx="6432365" cy="2726591"/>
          </a:xfrm>
        </p:grpSpPr>
        <p:grpSp>
          <p:nvGrpSpPr>
            <p:cNvPr id="8" name="Group 7"/>
            <p:cNvGrpSpPr/>
            <p:nvPr/>
          </p:nvGrpSpPr>
          <p:grpSpPr>
            <a:xfrm>
              <a:off x="201151" y="1353955"/>
              <a:ext cx="6099041" cy="2109102"/>
              <a:chOff x="179512" y="1491630"/>
              <a:chExt cx="6099041" cy="2109102"/>
            </a:xfrm>
          </p:grpSpPr>
          <p:pic>
            <p:nvPicPr>
              <p:cNvPr id="5" name="Picture 4"/>
              <p:cNvPicPr>
                <a:picLocks noChangeAspect="1"/>
              </p:cNvPicPr>
              <p:nvPr/>
            </p:nvPicPr>
            <p:blipFill rotWithShape="1">
              <a:blip r:embed="rId4"/>
              <a:srcRect t="-1" b="39838"/>
              <a:stretch/>
            </p:blipFill>
            <p:spPr>
              <a:xfrm>
                <a:off x="179512" y="1491630"/>
                <a:ext cx="6099041" cy="2075688"/>
              </a:xfrm>
              <a:prstGeom prst="rect">
                <a:avLst/>
              </a:prstGeom>
            </p:spPr>
          </p:pic>
          <p:sp>
            <p:nvSpPr>
              <p:cNvPr id="34" name="TextBox 33"/>
              <p:cNvSpPr txBox="1"/>
              <p:nvPr/>
            </p:nvSpPr>
            <p:spPr>
              <a:xfrm>
                <a:off x="1307921" y="1865382"/>
                <a:ext cx="2012064" cy="255389"/>
              </a:xfrm>
              <a:prstGeom prst="wedgeRoundRectCallout">
                <a:avLst>
                  <a:gd name="adj1" fmla="val -53354"/>
                  <a:gd name="adj2" fmla="val -3381"/>
                  <a:gd name="adj3" fmla="val 16667"/>
                </a:avLst>
              </a:prstGeom>
              <a:solidFill>
                <a:schemeClr val="tx1">
                  <a:lumMod val="75000"/>
                  <a:lumOff val="25000"/>
                </a:schemeClr>
              </a:solidFill>
              <a:ln>
                <a:solidFill>
                  <a:schemeClr val="tx1">
                    <a:lumMod val="75000"/>
                    <a:lumOff val="25000"/>
                  </a:schemeClr>
                </a:solidFill>
              </a:ln>
            </p:spPr>
            <p:txBody>
              <a:bodyPr wrap="square" lIns="0" rIns="0" rtlCol="0" anchor="ctr">
                <a:spAutoFit/>
              </a:bodyPr>
              <a:lstStyle/>
              <a:p>
                <a:pPr algn="ctr"/>
                <a:r>
                  <a:rPr lang="en-US" sz="900" dirty="0">
                    <a:solidFill>
                      <a:schemeClr val="bg1"/>
                    </a:solidFill>
                  </a:rPr>
                  <a:t>Prognosticating </a:t>
                </a:r>
                <a:r>
                  <a:rPr lang="en-US" sz="900" dirty="0" smtClean="0">
                    <a:solidFill>
                      <a:schemeClr val="bg1"/>
                    </a:solidFill>
                  </a:rPr>
                  <a:t>test scores at every step</a:t>
                </a:r>
                <a:endParaRPr lang="en-US" sz="900" dirty="0">
                  <a:solidFill>
                    <a:schemeClr val="bg1"/>
                  </a:solidFill>
                </a:endParaRPr>
              </a:p>
            </p:txBody>
          </p:sp>
          <p:sp>
            <p:nvSpPr>
              <p:cNvPr id="35" name="TextBox 34"/>
              <p:cNvSpPr txBox="1"/>
              <p:nvPr/>
            </p:nvSpPr>
            <p:spPr>
              <a:xfrm>
                <a:off x="446882" y="3038876"/>
                <a:ext cx="1730239" cy="561856"/>
              </a:xfrm>
              <a:prstGeom prst="wedgeRoundRectCallout">
                <a:avLst>
                  <a:gd name="adj1" fmla="val 60710"/>
                  <a:gd name="adj2" fmla="val 5909"/>
                  <a:gd name="adj3" fmla="val 16667"/>
                </a:avLst>
              </a:prstGeom>
              <a:solidFill>
                <a:schemeClr val="tx1">
                  <a:lumMod val="75000"/>
                  <a:lumOff val="25000"/>
                </a:schemeClr>
              </a:solidFill>
              <a:ln>
                <a:solidFill>
                  <a:schemeClr val="tx1">
                    <a:lumMod val="75000"/>
                    <a:lumOff val="25000"/>
                  </a:schemeClr>
                </a:solidFill>
              </a:ln>
            </p:spPr>
            <p:txBody>
              <a:bodyPr wrap="square" lIns="0" rIns="0" rtlCol="0" anchor="ctr">
                <a:spAutoFit/>
              </a:bodyPr>
              <a:lstStyle/>
              <a:p>
                <a:pPr algn="ctr"/>
                <a:r>
                  <a:rPr lang="en-US" sz="900" dirty="0" smtClean="0">
                    <a:solidFill>
                      <a:schemeClr val="bg1"/>
                    </a:solidFill>
                  </a:rPr>
                  <a:t>The graph shows the evolution of Score Prediction– students can see their score going up!</a:t>
                </a:r>
                <a:endParaRPr lang="en-US" sz="900" dirty="0">
                  <a:solidFill>
                    <a:schemeClr val="bg1"/>
                  </a:solidFill>
                </a:endParaRPr>
              </a:p>
            </p:txBody>
          </p:sp>
        </p:grpSp>
        <p:sp>
          <p:nvSpPr>
            <p:cNvPr id="36" name="TextBox 35"/>
            <p:cNvSpPr txBox="1"/>
            <p:nvPr/>
          </p:nvSpPr>
          <p:spPr>
            <a:xfrm>
              <a:off x="4713936" y="3671923"/>
              <a:ext cx="1919580" cy="408623"/>
            </a:xfrm>
            <a:prstGeom prst="wedgeRoundRectCallout">
              <a:avLst>
                <a:gd name="adj1" fmla="val -56660"/>
                <a:gd name="adj2" fmla="val -5425"/>
                <a:gd name="adj3" fmla="val 16667"/>
              </a:avLst>
            </a:prstGeom>
            <a:solidFill>
              <a:schemeClr val="tx1">
                <a:lumMod val="75000"/>
                <a:lumOff val="25000"/>
              </a:schemeClr>
            </a:solidFill>
            <a:ln>
              <a:solidFill>
                <a:schemeClr val="tx1">
                  <a:lumMod val="75000"/>
                  <a:lumOff val="25000"/>
                </a:schemeClr>
              </a:solidFill>
            </a:ln>
          </p:spPr>
          <p:txBody>
            <a:bodyPr wrap="square" lIns="0" rIns="0" rtlCol="0" anchor="ctr">
              <a:spAutoFit/>
            </a:bodyPr>
            <a:lstStyle/>
            <a:p>
              <a:pPr algn="ctr"/>
              <a:r>
                <a:rPr lang="en-US" sz="900" dirty="0" smtClean="0">
                  <a:solidFill>
                    <a:schemeClr val="bg1"/>
                  </a:solidFill>
                </a:rPr>
                <a:t>Snapshot showing strengths and areas of improvement</a:t>
              </a:r>
              <a:endParaRPr lang="en-US" sz="900" dirty="0">
                <a:solidFill>
                  <a:schemeClr val="bg1"/>
                </a:solidFill>
              </a:endParaRPr>
            </a:p>
          </p:txBody>
        </p:sp>
      </p:grpSp>
      <p:sp>
        <p:nvSpPr>
          <p:cNvPr id="14" name="Text Box 7"/>
          <p:cNvSpPr txBox="1">
            <a:spLocks noChangeArrowheads="1"/>
          </p:cNvSpPr>
          <p:nvPr/>
        </p:nvSpPr>
        <p:spPr bwMode="auto">
          <a:xfrm>
            <a:off x="611560" y="195486"/>
            <a:ext cx="2827382" cy="323165"/>
          </a:xfrm>
          <a:prstGeom prst="rect">
            <a:avLst/>
          </a:prstGeom>
          <a:noFill/>
          <a:ln w="9525">
            <a:noFill/>
            <a:miter lim="800000"/>
            <a:headEnd/>
            <a:tailEnd/>
          </a:ln>
        </p:spPr>
        <p:txBody>
          <a:bodyPr wrap="none" lIns="45720" tIns="22860" rIns="45720" bIns="22860">
            <a:spAutoFit/>
          </a:bodyPr>
          <a:lstStyle/>
          <a:p>
            <a:pPr defTabSz="1088232" fontAlgn="auto">
              <a:spcBef>
                <a:spcPts val="0"/>
              </a:spcBef>
              <a:spcAft>
                <a:spcPts val="0"/>
              </a:spcAft>
              <a:defRPr/>
            </a:pPr>
            <a:r>
              <a:rPr lang="en-CA" sz="1800" b="1" dirty="0" smtClean="0">
                <a:solidFill>
                  <a:srgbClr val="5C5C5C"/>
                </a:solidFill>
                <a:latin typeface="Trebuchet MS" pitchFamily="34" charset="0"/>
              </a:rPr>
              <a:t>Focusing on What’s Next</a:t>
            </a:r>
            <a:endParaRPr lang="en-CA" sz="1800" b="1" dirty="0">
              <a:solidFill>
                <a:srgbClr val="5C5C5C"/>
              </a:solidFill>
              <a:latin typeface="Trebuchet MS" pitchFamily="34" charset="0"/>
            </a:endParaRPr>
          </a:p>
        </p:txBody>
      </p:sp>
      <p:sp>
        <p:nvSpPr>
          <p:cNvPr id="12" name="TextBox 11"/>
          <p:cNvSpPr txBox="1"/>
          <p:nvPr/>
        </p:nvSpPr>
        <p:spPr>
          <a:xfrm>
            <a:off x="3131840" y="483518"/>
            <a:ext cx="1728192" cy="408623"/>
          </a:xfrm>
          <a:prstGeom prst="wedgeRoundRectCallout">
            <a:avLst>
              <a:gd name="adj1" fmla="val -53354"/>
              <a:gd name="adj2" fmla="val -3381"/>
              <a:gd name="adj3" fmla="val 16667"/>
            </a:avLst>
          </a:prstGeom>
          <a:solidFill>
            <a:schemeClr val="tx1">
              <a:lumMod val="75000"/>
              <a:lumOff val="25000"/>
            </a:schemeClr>
          </a:solidFill>
          <a:ln>
            <a:solidFill>
              <a:schemeClr val="tx1">
                <a:lumMod val="75000"/>
                <a:lumOff val="25000"/>
              </a:schemeClr>
            </a:solidFill>
          </a:ln>
        </p:spPr>
        <p:txBody>
          <a:bodyPr wrap="square" lIns="0" rIns="0" rtlCol="0" anchor="ctr">
            <a:spAutoFit/>
          </a:bodyPr>
          <a:lstStyle/>
          <a:p>
            <a:pPr algn="ctr"/>
            <a:r>
              <a:rPr lang="en-US" sz="900" dirty="0" smtClean="0">
                <a:solidFill>
                  <a:schemeClr val="bg1"/>
                </a:solidFill>
              </a:rPr>
              <a:t>View relative comparison to other Naviance students </a:t>
            </a:r>
            <a:endParaRPr lang="en-US" sz="900" dirty="0">
              <a:solidFill>
                <a:schemeClr val="bg1"/>
              </a:solidFill>
            </a:endParaRPr>
          </a:p>
        </p:txBody>
      </p:sp>
    </p:spTree>
    <p:extLst>
      <p:ext uri="{BB962C8B-B14F-4D97-AF65-F5344CB8AC3E}">
        <p14:creationId xmlns:p14="http://schemas.microsoft.com/office/powerpoint/2010/main" val="180750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4-07 at 8.18.33 P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9512" y="699542"/>
            <a:ext cx="4703260" cy="2448272"/>
          </a:xfrm>
          <a:prstGeom prst="rect">
            <a:avLst/>
          </a:prstGeom>
        </p:spPr>
      </p:pic>
      <p:sp>
        <p:nvSpPr>
          <p:cNvPr id="3" name="TextBox 2"/>
          <p:cNvSpPr txBox="1"/>
          <p:nvPr/>
        </p:nvSpPr>
        <p:spPr>
          <a:xfrm>
            <a:off x="2123728" y="555526"/>
            <a:ext cx="1728192" cy="255389"/>
          </a:xfrm>
          <a:prstGeom prst="wedgeRoundRectCallout">
            <a:avLst>
              <a:gd name="adj1" fmla="val 21057"/>
              <a:gd name="adj2" fmla="val 96075"/>
              <a:gd name="adj3" fmla="val 16667"/>
            </a:avLst>
          </a:prstGeom>
          <a:solidFill>
            <a:schemeClr val="tx1">
              <a:lumMod val="75000"/>
              <a:lumOff val="25000"/>
            </a:schemeClr>
          </a:solidFill>
          <a:ln>
            <a:solidFill>
              <a:schemeClr val="tx1">
                <a:lumMod val="75000"/>
                <a:lumOff val="25000"/>
              </a:schemeClr>
            </a:solidFill>
          </a:ln>
        </p:spPr>
        <p:txBody>
          <a:bodyPr wrap="square" lIns="0" rIns="0" rtlCol="0" anchor="ctr">
            <a:spAutoFit/>
          </a:bodyPr>
          <a:lstStyle/>
          <a:p>
            <a:pPr algn="ctr"/>
            <a:r>
              <a:rPr lang="en-US" sz="900" dirty="0" smtClean="0">
                <a:solidFill>
                  <a:schemeClr val="bg1"/>
                </a:solidFill>
              </a:rPr>
              <a:t>Individual student progress</a:t>
            </a:r>
            <a:endParaRPr lang="en-US" sz="900" dirty="0">
              <a:solidFill>
                <a:schemeClr val="bg1"/>
              </a:solidFill>
            </a:endParaRPr>
          </a:p>
        </p:txBody>
      </p:sp>
      <p:pic>
        <p:nvPicPr>
          <p:cNvPr id="2" name="Picture 1"/>
          <p:cNvPicPr>
            <a:picLocks noChangeAspect="1"/>
          </p:cNvPicPr>
          <p:nvPr/>
        </p:nvPicPr>
        <p:blipFill>
          <a:blip r:embed="rId4"/>
          <a:stretch>
            <a:fillRect/>
          </a:stretch>
        </p:blipFill>
        <p:spPr>
          <a:xfrm>
            <a:off x="2555776" y="1347614"/>
            <a:ext cx="5688632" cy="1624213"/>
          </a:xfrm>
          <a:prstGeom prst="rect">
            <a:avLst/>
          </a:prstGeom>
        </p:spPr>
      </p:pic>
      <p:sp>
        <p:nvSpPr>
          <p:cNvPr id="5" name="TextBox 4"/>
          <p:cNvSpPr txBox="1"/>
          <p:nvPr/>
        </p:nvSpPr>
        <p:spPr>
          <a:xfrm>
            <a:off x="5364088" y="1347614"/>
            <a:ext cx="1728192" cy="255389"/>
          </a:xfrm>
          <a:prstGeom prst="wedgeRoundRectCallout">
            <a:avLst>
              <a:gd name="adj1" fmla="val 21057"/>
              <a:gd name="adj2" fmla="val 96075"/>
              <a:gd name="adj3" fmla="val 16667"/>
            </a:avLst>
          </a:prstGeom>
          <a:solidFill>
            <a:schemeClr val="tx1">
              <a:lumMod val="75000"/>
              <a:lumOff val="25000"/>
            </a:schemeClr>
          </a:solidFill>
          <a:ln>
            <a:solidFill>
              <a:schemeClr val="tx1">
                <a:lumMod val="75000"/>
                <a:lumOff val="25000"/>
              </a:schemeClr>
            </a:solidFill>
          </a:ln>
        </p:spPr>
        <p:txBody>
          <a:bodyPr wrap="square" lIns="0" rIns="0" rtlCol="0" anchor="ctr">
            <a:spAutoFit/>
          </a:bodyPr>
          <a:lstStyle/>
          <a:p>
            <a:pPr algn="ctr"/>
            <a:r>
              <a:rPr lang="en-US" sz="900" dirty="0" smtClean="0">
                <a:solidFill>
                  <a:schemeClr val="bg1"/>
                </a:solidFill>
              </a:rPr>
              <a:t>Classroom progress</a:t>
            </a:r>
            <a:endParaRPr lang="en-US" sz="900" dirty="0">
              <a:solidFill>
                <a:schemeClr val="bg1"/>
              </a:solidFill>
            </a:endParaRPr>
          </a:p>
        </p:txBody>
      </p:sp>
      <p:pic>
        <p:nvPicPr>
          <p:cNvPr id="6" name="Picture 5"/>
          <p:cNvPicPr>
            <a:picLocks noChangeAspect="1"/>
          </p:cNvPicPr>
          <p:nvPr/>
        </p:nvPicPr>
        <p:blipFill>
          <a:blip r:embed="rId5"/>
          <a:stretch>
            <a:fillRect/>
          </a:stretch>
        </p:blipFill>
        <p:spPr>
          <a:xfrm>
            <a:off x="179512" y="1995686"/>
            <a:ext cx="6984776" cy="2113709"/>
          </a:xfrm>
          <a:prstGeom prst="rect">
            <a:avLst/>
          </a:prstGeom>
        </p:spPr>
      </p:pic>
      <p:sp>
        <p:nvSpPr>
          <p:cNvPr id="7" name="TextBox 6"/>
          <p:cNvSpPr txBox="1"/>
          <p:nvPr/>
        </p:nvSpPr>
        <p:spPr>
          <a:xfrm>
            <a:off x="2987824" y="2067694"/>
            <a:ext cx="1440160" cy="255389"/>
          </a:xfrm>
          <a:prstGeom prst="wedgeRoundRectCallout">
            <a:avLst>
              <a:gd name="adj1" fmla="val 21057"/>
              <a:gd name="adj2" fmla="val 96075"/>
              <a:gd name="adj3" fmla="val 16667"/>
            </a:avLst>
          </a:prstGeom>
          <a:solidFill>
            <a:schemeClr val="tx1">
              <a:lumMod val="75000"/>
              <a:lumOff val="25000"/>
            </a:schemeClr>
          </a:solidFill>
          <a:ln>
            <a:solidFill>
              <a:schemeClr val="tx1">
                <a:lumMod val="75000"/>
                <a:lumOff val="25000"/>
              </a:schemeClr>
            </a:solidFill>
          </a:ln>
        </p:spPr>
        <p:txBody>
          <a:bodyPr wrap="square" lIns="0" rIns="0" rtlCol="0" anchor="ctr">
            <a:spAutoFit/>
          </a:bodyPr>
          <a:lstStyle/>
          <a:p>
            <a:pPr algn="ctr"/>
            <a:r>
              <a:rPr lang="en-US" sz="900" dirty="0" smtClean="0">
                <a:solidFill>
                  <a:schemeClr val="bg1"/>
                </a:solidFill>
              </a:rPr>
              <a:t>School snapshot</a:t>
            </a:r>
            <a:endParaRPr lang="en-US" sz="900" dirty="0">
              <a:solidFill>
                <a:schemeClr val="bg1"/>
              </a:solidFill>
            </a:endParaRPr>
          </a:p>
        </p:txBody>
      </p:sp>
      <p:pic>
        <p:nvPicPr>
          <p:cNvPr id="8" name="Picture 7"/>
          <p:cNvPicPr>
            <a:picLocks noChangeAspect="1"/>
          </p:cNvPicPr>
          <p:nvPr/>
        </p:nvPicPr>
        <p:blipFill rotWithShape="1">
          <a:blip r:embed="rId6"/>
          <a:srcRect t="6906" b="146"/>
          <a:stretch/>
        </p:blipFill>
        <p:spPr>
          <a:xfrm>
            <a:off x="2411760" y="2615184"/>
            <a:ext cx="6372200" cy="2468880"/>
          </a:xfrm>
          <a:prstGeom prst="rect">
            <a:avLst/>
          </a:prstGeom>
        </p:spPr>
      </p:pic>
      <p:sp>
        <p:nvSpPr>
          <p:cNvPr id="9" name="TextBox 8"/>
          <p:cNvSpPr txBox="1"/>
          <p:nvPr/>
        </p:nvSpPr>
        <p:spPr>
          <a:xfrm>
            <a:off x="5508104" y="2571750"/>
            <a:ext cx="1440160" cy="255389"/>
          </a:xfrm>
          <a:prstGeom prst="wedgeRoundRectCallout">
            <a:avLst>
              <a:gd name="adj1" fmla="val 21057"/>
              <a:gd name="adj2" fmla="val 96075"/>
              <a:gd name="adj3" fmla="val 16667"/>
            </a:avLst>
          </a:prstGeom>
          <a:solidFill>
            <a:schemeClr val="tx1">
              <a:lumMod val="75000"/>
              <a:lumOff val="25000"/>
            </a:schemeClr>
          </a:solidFill>
          <a:ln>
            <a:solidFill>
              <a:schemeClr val="tx1">
                <a:lumMod val="75000"/>
                <a:lumOff val="25000"/>
              </a:schemeClr>
            </a:solidFill>
          </a:ln>
        </p:spPr>
        <p:txBody>
          <a:bodyPr wrap="square" lIns="0" rIns="0" rtlCol="0" anchor="ctr">
            <a:spAutoFit/>
          </a:bodyPr>
          <a:lstStyle/>
          <a:p>
            <a:pPr algn="ctr"/>
            <a:r>
              <a:rPr lang="en-US" sz="900" dirty="0" smtClean="0">
                <a:solidFill>
                  <a:schemeClr val="bg1"/>
                </a:solidFill>
              </a:rPr>
              <a:t>District overview</a:t>
            </a:r>
            <a:endParaRPr lang="en-US" sz="900" dirty="0">
              <a:solidFill>
                <a:schemeClr val="bg1"/>
              </a:solidFill>
            </a:endParaRPr>
          </a:p>
        </p:txBody>
      </p:sp>
      <p:sp>
        <p:nvSpPr>
          <p:cNvPr id="11" name="Left Brace 10"/>
          <p:cNvSpPr/>
          <p:nvPr/>
        </p:nvSpPr>
        <p:spPr>
          <a:xfrm>
            <a:off x="3347864" y="3579862"/>
            <a:ext cx="144016" cy="1440160"/>
          </a:xfrm>
          <a:prstGeom prst="leftBrace">
            <a:avLst>
              <a:gd name="adj1" fmla="val 99950"/>
              <a:gd name="adj2" fmla="val 50000"/>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1763688" y="4155926"/>
            <a:ext cx="1440160" cy="255389"/>
          </a:xfrm>
          <a:prstGeom prst="wedgeRoundRectCallout">
            <a:avLst>
              <a:gd name="adj1" fmla="val 60740"/>
              <a:gd name="adj2" fmla="val -8354"/>
              <a:gd name="adj3" fmla="val 16667"/>
            </a:avLst>
          </a:prstGeom>
          <a:solidFill>
            <a:schemeClr val="tx1">
              <a:lumMod val="75000"/>
              <a:lumOff val="25000"/>
            </a:schemeClr>
          </a:solidFill>
          <a:ln>
            <a:solidFill>
              <a:schemeClr val="tx1">
                <a:lumMod val="75000"/>
                <a:lumOff val="25000"/>
              </a:schemeClr>
            </a:solidFill>
          </a:ln>
        </p:spPr>
        <p:txBody>
          <a:bodyPr wrap="square" lIns="0" rIns="0" rtlCol="0" anchor="ctr">
            <a:spAutoFit/>
          </a:bodyPr>
          <a:lstStyle/>
          <a:p>
            <a:pPr algn="ctr"/>
            <a:r>
              <a:rPr lang="en-US" sz="900" dirty="0" smtClean="0">
                <a:solidFill>
                  <a:schemeClr val="bg1"/>
                </a:solidFill>
              </a:rPr>
              <a:t>Individual schools</a:t>
            </a:r>
            <a:endParaRPr lang="en-US" sz="900" dirty="0">
              <a:solidFill>
                <a:schemeClr val="bg1"/>
              </a:solidFill>
            </a:endParaRPr>
          </a:p>
        </p:txBody>
      </p:sp>
      <p:sp>
        <p:nvSpPr>
          <p:cNvPr id="13" name="Text Box 7"/>
          <p:cNvSpPr txBox="1">
            <a:spLocks noChangeArrowheads="1"/>
          </p:cNvSpPr>
          <p:nvPr/>
        </p:nvSpPr>
        <p:spPr bwMode="auto">
          <a:xfrm>
            <a:off x="611560" y="195486"/>
            <a:ext cx="3845952" cy="323165"/>
          </a:xfrm>
          <a:prstGeom prst="rect">
            <a:avLst/>
          </a:prstGeom>
          <a:noFill/>
          <a:ln w="9525">
            <a:noFill/>
            <a:miter lim="800000"/>
            <a:headEnd/>
            <a:tailEnd/>
          </a:ln>
        </p:spPr>
        <p:txBody>
          <a:bodyPr wrap="none" lIns="45720" tIns="22860" rIns="45720" bIns="22860">
            <a:spAutoFit/>
          </a:bodyPr>
          <a:lstStyle/>
          <a:p>
            <a:pPr defTabSz="1088232" fontAlgn="auto">
              <a:spcBef>
                <a:spcPts val="0"/>
              </a:spcBef>
              <a:spcAft>
                <a:spcPts val="0"/>
              </a:spcAft>
              <a:defRPr/>
            </a:pPr>
            <a:r>
              <a:rPr lang="en-CA" sz="1800" b="1" dirty="0" smtClean="0">
                <a:solidFill>
                  <a:srgbClr val="5C5C5C"/>
                </a:solidFill>
                <a:latin typeface="Trebuchet MS" pitchFamily="34" charset="0"/>
              </a:rPr>
              <a:t>Teacher and Administrator Reports</a:t>
            </a:r>
            <a:endParaRPr lang="en-CA" sz="1800" b="1" dirty="0">
              <a:solidFill>
                <a:srgbClr val="5C5C5C"/>
              </a:solidFill>
              <a:latin typeface="Trebuchet MS" pitchFamily="34" charset="0"/>
            </a:endParaRPr>
          </a:p>
        </p:txBody>
      </p:sp>
    </p:spTree>
    <p:extLst>
      <p:ext uri="{BB962C8B-B14F-4D97-AF65-F5344CB8AC3E}">
        <p14:creationId xmlns:p14="http://schemas.microsoft.com/office/powerpoint/2010/main" val="334323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1056" y="-452586"/>
            <a:ext cx="9505056" cy="6336704"/>
          </a:xfrm>
          <a:prstGeom prst="rect">
            <a:avLst/>
          </a:prstGeom>
        </p:spPr>
      </p:pic>
      <p:sp>
        <p:nvSpPr>
          <p:cNvPr id="7" name="TextBox 23"/>
          <p:cNvSpPr txBox="1">
            <a:spLocks noChangeArrowheads="1"/>
          </p:cNvSpPr>
          <p:nvPr/>
        </p:nvSpPr>
        <p:spPr bwMode="auto">
          <a:xfrm>
            <a:off x="539552" y="267494"/>
            <a:ext cx="5256584" cy="969496"/>
          </a:xfrm>
          <a:prstGeom prst="rect">
            <a:avLst/>
          </a:prstGeom>
          <a:solidFill>
            <a:schemeClr val="tx1">
              <a:lumMod val="50000"/>
              <a:lumOff val="50000"/>
            </a:schemeClr>
          </a:solidFill>
          <a:ln>
            <a:noFill/>
          </a:ln>
          <a:extLst/>
        </p:spPr>
        <p:txBody>
          <a:bodyPr wrap="square" lIns="45720" tIns="22860" rIns="45720" bIns="22860">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dirty="0" smtClean="0">
                <a:solidFill>
                  <a:schemeClr val="bg1"/>
                </a:solidFill>
                <a:cs typeface="Trebuchet MS" charset="0"/>
              </a:rPr>
              <a:t>Naviance Test Prep provides proven, game-based learning to equip middle and high school students to perform their best on test day. </a:t>
            </a:r>
            <a:endParaRPr lang="en-US" sz="2000" dirty="0">
              <a:solidFill>
                <a:schemeClr val="bg1"/>
              </a:solidFill>
              <a:cs typeface="Trebuchet MS" charset="0"/>
            </a:endParaRPr>
          </a:p>
        </p:txBody>
      </p:sp>
      <p:sp>
        <p:nvSpPr>
          <p:cNvPr id="11" name="TextBox 23"/>
          <p:cNvSpPr txBox="1">
            <a:spLocks noChangeArrowheads="1"/>
          </p:cNvSpPr>
          <p:nvPr/>
        </p:nvSpPr>
        <p:spPr bwMode="auto">
          <a:xfrm>
            <a:off x="4823520" y="3795886"/>
            <a:ext cx="4320480" cy="261610"/>
          </a:xfrm>
          <a:prstGeom prst="rect">
            <a:avLst/>
          </a:prstGeom>
          <a:solidFill>
            <a:srgbClr val="81C7D7">
              <a:alpha val="71000"/>
            </a:srgbClr>
          </a:solidFill>
          <a:ln>
            <a:noFill/>
          </a:ln>
          <a:extLst/>
        </p:spPr>
        <p:txBody>
          <a:bodyPr wrap="square" lIns="45720" tIns="22860" rIns="45720" bIns="22860">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400" b="1" dirty="0" smtClean="0">
                <a:solidFill>
                  <a:schemeClr val="tx1">
                    <a:lumMod val="65000"/>
                    <a:lumOff val="35000"/>
                  </a:schemeClr>
                </a:solidFill>
                <a:cs typeface="Trebuchet MS" charset="0"/>
                <a:sym typeface="Wingdings"/>
              </a:rPr>
              <a:t>ACT </a:t>
            </a:r>
            <a:r>
              <a:rPr lang="en-US" sz="1400" b="1" dirty="0" smtClean="0">
                <a:solidFill>
                  <a:schemeClr val="tx1">
                    <a:lumMod val="65000"/>
                    <a:lumOff val="35000"/>
                  </a:schemeClr>
                </a:solidFill>
                <a:cs typeface="Trebuchet MS" charset="0"/>
              </a:rPr>
              <a:t>Aspire</a:t>
            </a:r>
            <a:r>
              <a:rPr lang="en-US" sz="1400" b="1" dirty="0">
                <a:solidFill>
                  <a:schemeClr val="tx1">
                    <a:lumMod val="65000"/>
                    <a:lumOff val="35000"/>
                  </a:schemeClr>
                </a:solidFill>
                <a:cs typeface="Trebuchet MS" charset="0"/>
              </a:rPr>
              <a:t>™</a:t>
            </a:r>
            <a:r>
              <a:rPr lang="en-US" sz="1400" b="1" dirty="0" smtClean="0">
                <a:solidFill>
                  <a:schemeClr val="tx1">
                    <a:lumMod val="65000"/>
                    <a:lumOff val="35000"/>
                  </a:schemeClr>
                </a:solidFill>
                <a:cs typeface="Trebuchet MS" charset="0"/>
                <a:sym typeface="Wingdings"/>
              </a:rPr>
              <a:t>  |   </a:t>
            </a:r>
            <a:r>
              <a:rPr lang="en-US" sz="1400" b="1" dirty="0" smtClean="0">
                <a:solidFill>
                  <a:schemeClr val="tx1">
                    <a:lumMod val="65000"/>
                    <a:lumOff val="35000"/>
                  </a:schemeClr>
                </a:solidFill>
                <a:cs typeface="Trebuchet MS" charset="0"/>
              </a:rPr>
              <a:t>ACT</a:t>
            </a:r>
            <a:r>
              <a:rPr lang="en-US" sz="1400" b="1" dirty="0">
                <a:solidFill>
                  <a:schemeClr val="tx1">
                    <a:lumMod val="65000"/>
                    <a:lumOff val="35000"/>
                  </a:schemeClr>
                </a:solidFill>
                <a:ea typeface="Wingdings"/>
                <a:cs typeface="Wingdings"/>
                <a:sym typeface="Wingdings"/>
              </a:rPr>
              <a:t>®</a:t>
            </a:r>
            <a:r>
              <a:rPr lang="en-US" sz="1400" b="1" dirty="0" smtClean="0">
                <a:solidFill>
                  <a:schemeClr val="tx1">
                    <a:lumMod val="65000"/>
                    <a:lumOff val="35000"/>
                  </a:schemeClr>
                </a:solidFill>
                <a:cs typeface="Trebuchet MS" charset="0"/>
                <a:sym typeface="Wingdings"/>
              </a:rPr>
              <a:t>  </a:t>
            </a:r>
            <a:r>
              <a:rPr lang="en-US" sz="1400" b="1" dirty="0" smtClean="0">
                <a:solidFill>
                  <a:schemeClr val="tx1">
                    <a:lumMod val="65000"/>
                    <a:lumOff val="35000"/>
                  </a:schemeClr>
                </a:solidFill>
                <a:ea typeface="Wingdings"/>
                <a:cs typeface="Wingdings"/>
                <a:sym typeface="Wingdings"/>
              </a:rPr>
              <a:t>|   SAT®</a:t>
            </a:r>
            <a:r>
              <a:rPr lang="en-US" sz="1400" b="1" dirty="0" smtClean="0">
                <a:solidFill>
                  <a:schemeClr val="tx1">
                    <a:lumMod val="65000"/>
                    <a:lumOff val="35000"/>
                  </a:schemeClr>
                </a:solidFill>
                <a:cs typeface="Trebuchet MS" charset="0"/>
              </a:rPr>
              <a:t>  |</a:t>
            </a:r>
            <a:r>
              <a:rPr lang="en-US" sz="1400" b="1" dirty="0" smtClean="0">
                <a:solidFill>
                  <a:schemeClr val="tx1">
                    <a:lumMod val="65000"/>
                    <a:lumOff val="35000"/>
                  </a:schemeClr>
                </a:solidFill>
                <a:ea typeface="Wingdings"/>
                <a:cs typeface="Wingdings"/>
                <a:sym typeface="Wingdings"/>
              </a:rPr>
              <a:t>   Advanced Placement® </a:t>
            </a:r>
            <a:r>
              <a:rPr lang="en-US" sz="1400" b="1" dirty="0" smtClean="0">
                <a:solidFill>
                  <a:schemeClr val="tx1">
                    <a:lumMod val="65000"/>
                    <a:lumOff val="35000"/>
                  </a:schemeClr>
                </a:solidFill>
                <a:latin typeface="Wingdings"/>
                <a:ea typeface="Wingdings"/>
                <a:cs typeface="Wingdings"/>
                <a:sym typeface="Wingdings"/>
              </a:rPr>
              <a:t> </a:t>
            </a:r>
            <a:r>
              <a:rPr lang="en-US" sz="1400" b="1" dirty="0" smtClean="0">
                <a:solidFill>
                  <a:schemeClr val="tx1">
                    <a:lumMod val="65000"/>
                    <a:lumOff val="35000"/>
                  </a:schemeClr>
                </a:solidFill>
                <a:cs typeface="Trebuchet MS" charset="0"/>
                <a:sym typeface="Wingdings"/>
              </a:rPr>
              <a:t> </a:t>
            </a:r>
            <a:endParaRPr lang="en-US" sz="1400" b="1" dirty="0" smtClean="0">
              <a:solidFill>
                <a:schemeClr val="tx1">
                  <a:lumMod val="65000"/>
                  <a:lumOff val="35000"/>
                </a:schemeClr>
              </a:solidFill>
              <a:cs typeface="Trebuchet MS" charset="0"/>
            </a:endParaRPr>
          </a:p>
        </p:txBody>
      </p:sp>
    </p:spTree>
    <p:extLst>
      <p:ext uri="{BB962C8B-B14F-4D97-AF65-F5344CB8AC3E}">
        <p14:creationId xmlns:p14="http://schemas.microsoft.com/office/powerpoint/2010/main" val="3034489139"/>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64"/>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826375" y="4708525"/>
            <a:ext cx="1138238"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llenPrep.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51520" y="4299942"/>
            <a:ext cx="1584176" cy="444615"/>
          </a:xfrm>
          <a:prstGeom prst="rect">
            <a:avLst/>
          </a:prstGeom>
        </p:spPr>
      </p:pic>
      <p:pic>
        <p:nvPicPr>
          <p:cNvPr id="3" name="Picture 2" descr="Cengage-Learning.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835696" y="4155926"/>
            <a:ext cx="1522317" cy="648072"/>
          </a:xfrm>
          <a:prstGeom prst="rect">
            <a:avLst/>
          </a:prstGeom>
        </p:spPr>
      </p:pic>
      <p:pic>
        <p:nvPicPr>
          <p:cNvPr id="9" name="Picture 8" descr="mastery_prep_SPOT_White_stroke.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691680" y="3435846"/>
            <a:ext cx="2088232" cy="765685"/>
          </a:xfrm>
          <a:prstGeom prst="rect">
            <a:avLst/>
          </a:prstGeom>
        </p:spPr>
      </p:pic>
      <p:pic>
        <p:nvPicPr>
          <p:cNvPr id="4" name="Picture 3" descr="MHE-red.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95536" y="3291830"/>
            <a:ext cx="878578" cy="1008112"/>
          </a:xfrm>
          <a:prstGeom prst="rect">
            <a:avLst/>
          </a:prstGeom>
        </p:spPr>
      </p:pic>
      <p:sp>
        <p:nvSpPr>
          <p:cNvPr id="10" name="TextBox 23"/>
          <p:cNvSpPr txBox="1">
            <a:spLocks noChangeArrowheads="1"/>
          </p:cNvSpPr>
          <p:nvPr/>
        </p:nvSpPr>
        <p:spPr bwMode="auto">
          <a:xfrm>
            <a:off x="323528" y="2787774"/>
            <a:ext cx="3097287" cy="292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20" tIns="22860" rIns="45720" bIns="22860">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dirty="0" smtClean="0">
                <a:solidFill>
                  <a:srgbClr val="7F7F7F"/>
                </a:solidFill>
                <a:cs typeface="Trebuchet MS" charset="0"/>
              </a:rPr>
              <a:t>Premier Content</a:t>
            </a:r>
            <a:endParaRPr lang="en-US" sz="1600" b="1" dirty="0">
              <a:solidFill>
                <a:srgbClr val="7F7F7F"/>
              </a:solidFill>
              <a:cs typeface="Trebuchet MS" charset="0"/>
            </a:endParaRPr>
          </a:p>
        </p:txBody>
      </p:sp>
      <p:sp>
        <p:nvSpPr>
          <p:cNvPr id="11" name="TextBox 23"/>
          <p:cNvSpPr txBox="1">
            <a:spLocks noChangeArrowheads="1"/>
          </p:cNvSpPr>
          <p:nvPr/>
        </p:nvSpPr>
        <p:spPr bwMode="auto">
          <a:xfrm>
            <a:off x="5508104" y="1347614"/>
            <a:ext cx="3097287" cy="292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20" tIns="22860" rIns="45720" bIns="22860">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dirty="0" smtClean="0">
                <a:solidFill>
                  <a:srgbClr val="7F7F7F"/>
                </a:solidFill>
                <a:cs typeface="Trebuchet MS" charset="0"/>
              </a:rPr>
              <a:t>Intelligent Reporting</a:t>
            </a:r>
            <a:endParaRPr lang="en-US" sz="1600" b="1" dirty="0">
              <a:solidFill>
                <a:srgbClr val="7F7F7F"/>
              </a:solidFill>
              <a:cs typeface="Trebuchet MS" charset="0"/>
            </a:endParaRPr>
          </a:p>
        </p:txBody>
      </p:sp>
      <p:graphicFrame>
        <p:nvGraphicFramePr>
          <p:cNvPr id="13" name="Diagram 12"/>
          <p:cNvGraphicFramePr/>
          <p:nvPr>
            <p:extLst>
              <p:ext uri="{D42A27DB-BD31-4B8C-83A1-F6EECF244321}">
                <p14:modId xmlns:p14="http://schemas.microsoft.com/office/powerpoint/2010/main" val="3635641221"/>
              </p:ext>
            </p:extLst>
          </p:nvPr>
        </p:nvGraphicFramePr>
        <p:xfrm>
          <a:off x="5076056" y="2211710"/>
          <a:ext cx="3528392" cy="23042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Rectangle 4"/>
          <p:cNvSpPr/>
          <p:nvPr/>
        </p:nvSpPr>
        <p:spPr>
          <a:xfrm>
            <a:off x="5508104" y="1635646"/>
            <a:ext cx="3456384" cy="461665"/>
          </a:xfrm>
          <a:prstGeom prst="rect">
            <a:avLst/>
          </a:prstGeom>
        </p:spPr>
        <p:txBody>
          <a:bodyPr wrap="square">
            <a:spAutoFit/>
          </a:bodyPr>
          <a:lstStyle/>
          <a:p>
            <a:pPr eaLnBrk="1" hangingPunct="1"/>
            <a:r>
              <a:rPr lang="en-US" sz="1200" dirty="0">
                <a:solidFill>
                  <a:srgbClr val="7F7F7F"/>
                </a:solidFill>
                <a:cs typeface="Trebuchet MS" charset="0"/>
              </a:rPr>
              <a:t>Students, teachers and administrators access information that’s right for them</a:t>
            </a:r>
          </a:p>
        </p:txBody>
      </p:sp>
      <p:sp>
        <p:nvSpPr>
          <p:cNvPr id="14" name="Rectangle 13"/>
          <p:cNvSpPr/>
          <p:nvPr/>
        </p:nvSpPr>
        <p:spPr>
          <a:xfrm>
            <a:off x="323528" y="3075806"/>
            <a:ext cx="3960440" cy="276999"/>
          </a:xfrm>
          <a:prstGeom prst="rect">
            <a:avLst/>
          </a:prstGeom>
        </p:spPr>
        <p:txBody>
          <a:bodyPr wrap="square">
            <a:spAutoFit/>
          </a:bodyPr>
          <a:lstStyle/>
          <a:p>
            <a:pPr eaLnBrk="1" hangingPunct="1"/>
            <a:r>
              <a:rPr lang="en-US" sz="1200" dirty="0" smtClean="0">
                <a:solidFill>
                  <a:srgbClr val="7F7F7F"/>
                </a:solidFill>
                <a:cs typeface="Trebuchet MS" charset="0"/>
              </a:rPr>
              <a:t>Created and regularly updated by subject matter experts</a:t>
            </a:r>
            <a:endParaRPr lang="en-US" sz="1200" dirty="0">
              <a:solidFill>
                <a:srgbClr val="7F7F7F"/>
              </a:solidFill>
              <a:cs typeface="Trebuchet MS" charset="0"/>
            </a:endParaRPr>
          </a:p>
        </p:txBody>
      </p:sp>
      <p:sp>
        <p:nvSpPr>
          <p:cNvPr id="15" name="TextBox 23"/>
          <p:cNvSpPr txBox="1">
            <a:spLocks noChangeArrowheads="1"/>
          </p:cNvSpPr>
          <p:nvPr/>
        </p:nvSpPr>
        <p:spPr bwMode="auto">
          <a:xfrm>
            <a:off x="323528" y="1347614"/>
            <a:ext cx="3097287" cy="292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20" tIns="22860" rIns="45720" bIns="22860">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dirty="0" smtClean="0">
                <a:solidFill>
                  <a:srgbClr val="7F7F7F"/>
                </a:solidFill>
                <a:cs typeface="Trebuchet MS" charset="0"/>
              </a:rPr>
              <a:t>Gamified for Engagement</a:t>
            </a:r>
            <a:endParaRPr lang="en-US" sz="1600" b="1" dirty="0">
              <a:solidFill>
                <a:srgbClr val="7F7F7F"/>
              </a:solidFill>
              <a:cs typeface="Trebuchet MS" charset="0"/>
            </a:endParaRPr>
          </a:p>
        </p:txBody>
      </p:sp>
      <p:sp>
        <p:nvSpPr>
          <p:cNvPr id="16" name="Rectangle 15"/>
          <p:cNvSpPr/>
          <p:nvPr/>
        </p:nvSpPr>
        <p:spPr>
          <a:xfrm>
            <a:off x="323528" y="1635646"/>
            <a:ext cx="3240360" cy="276999"/>
          </a:xfrm>
          <a:prstGeom prst="rect">
            <a:avLst/>
          </a:prstGeom>
        </p:spPr>
        <p:txBody>
          <a:bodyPr wrap="square">
            <a:spAutoFit/>
          </a:bodyPr>
          <a:lstStyle/>
          <a:p>
            <a:pPr eaLnBrk="1" hangingPunct="1"/>
            <a:r>
              <a:rPr lang="en-US" sz="1200" dirty="0" smtClean="0">
                <a:solidFill>
                  <a:srgbClr val="7F7F7F"/>
                </a:solidFill>
                <a:cs typeface="Trebuchet MS" charset="0"/>
              </a:rPr>
              <a:t>Designed to reward and motivate students</a:t>
            </a:r>
            <a:endParaRPr lang="en-US" sz="1200" dirty="0">
              <a:solidFill>
                <a:srgbClr val="7F7F7F"/>
              </a:solidFill>
              <a:cs typeface="Trebuchet MS" charset="0"/>
            </a:endParaRPr>
          </a:p>
        </p:txBody>
      </p:sp>
      <p:pic>
        <p:nvPicPr>
          <p:cNvPr id="17" name="Picture 6"/>
          <p:cNvPicPr>
            <a:picLocks noChangeAspect="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979712" y="1923678"/>
            <a:ext cx="665864" cy="64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
          <p:cNvPicPr>
            <a:picLocks noChangeAspect="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323528" y="1923678"/>
            <a:ext cx="704357" cy="66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p:cNvPicPr>
            <a:picLocks noChangeAspect="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1115616" y="1923678"/>
            <a:ext cx="723019"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p:cNvPicPr>
            <a:picLocks noChangeAspect="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2771800" y="1923678"/>
            <a:ext cx="694441"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7"/>
          <p:cNvSpPr txBox="1">
            <a:spLocks noChangeArrowheads="1"/>
          </p:cNvSpPr>
          <p:nvPr/>
        </p:nvSpPr>
        <p:spPr bwMode="auto">
          <a:xfrm>
            <a:off x="1087438" y="519113"/>
            <a:ext cx="6631095" cy="569387"/>
          </a:xfrm>
          <a:prstGeom prst="rect">
            <a:avLst/>
          </a:prstGeom>
          <a:noFill/>
          <a:ln w="9525">
            <a:noFill/>
            <a:miter lim="800000"/>
            <a:headEnd/>
            <a:tailEnd/>
          </a:ln>
        </p:spPr>
        <p:txBody>
          <a:bodyPr wrap="none" lIns="45720" tIns="22860" rIns="45720" bIns="22860">
            <a:spAutoFit/>
          </a:bodyPr>
          <a:lstStyle/>
          <a:p>
            <a:pPr defTabSz="1088232" fontAlgn="auto">
              <a:spcBef>
                <a:spcPts val="0"/>
              </a:spcBef>
              <a:spcAft>
                <a:spcPts val="0"/>
              </a:spcAft>
              <a:defRPr/>
            </a:pPr>
            <a:r>
              <a:rPr lang="en-CA" sz="3400" b="1" dirty="0" smtClean="0">
                <a:solidFill>
                  <a:srgbClr val="5C5C5C"/>
                </a:solidFill>
                <a:latin typeface="Trebuchet MS" pitchFamily="34" charset="0"/>
              </a:rPr>
              <a:t>Introducing Naviance </a:t>
            </a:r>
            <a:r>
              <a:rPr lang="en-CA" sz="3400" b="1" dirty="0">
                <a:solidFill>
                  <a:srgbClr val="5C5C5C"/>
                </a:solidFill>
                <a:latin typeface="Trebuchet MS" pitchFamily="34" charset="0"/>
              </a:rPr>
              <a:t>Test </a:t>
            </a:r>
            <a:r>
              <a:rPr lang="en-CA" sz="3400" b="1" dirty="0" smtClean="0">
                <a:solidFill>
                  <a:srgbClr val="5C5C5C"/>
                </a:solidFill>
                <a:latin typeface="Trebuchet MS" pitchFamily="34" charset="0"/>
              </a:rPr>
              <a:t>Prep</a:t>
            </a:r>
            <a:endParaRPr lang="en-CA" sz="3400" b="1" dirty="0">
              <a:solidFill>
                <a:srgbClr val="5C5C5C"/>
              </a:solidFill>
              <a:latin typeface="Trebuchet MS" pitchFamily="34" charset="0"/>
            </a:endParaRP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 Box 7"/>
          <p:cNvSpPr txBox="1">
            <a:spLocks noChangeArrowheads="1"/>
          </p:cNvSpPr>
          <p:nvPr/>
        </p:nvSpPr>
        <p:spPr bwMode="auto">
          <a:xfrm>
            <a:off x="611560" y="195486"/>
            <a:ext cx="2427595" cy="323165"/>
          </a:xfrm>
          <a:prstGeom prst="rect">
            <a:avLst/>
          </a:prstGeom>
          <a:noFill/>
          <a:ln w="9525">
            <a:noFill/>
            <a:miter lim="800000"/>
            <a:headEnd/>
            <a:tailEnd/>
          </a:ln>
        </p:spPr>
        <p:txBody>
          <a:bodyPr wrap="none" lIns="45720" tIns="22860" rIns="45720" bIns="22860">
            <a:spAutoFit/>
          </a:bodyPr>
          <a:lstStyle/>
          <a:p>
            <a:pPr defTabSz="1088232" fontAlgn="auto">
              <a:spcBef>
                <a:spcPts val="0"/>
              </a:spcBef>
              <a:spcAft>
                <a:spcPts val="0"/>
              </a:spcAft>
              <a:defRPr/>
            </a:pPr>
            <a:r>
              <a:rPr lang="en-CA" sz="1800" b="1" dirty="0" smtClean="0">
                <a:solidFill>
                  <a:srgbClr val="5C5C5C"/>
                </a:solidFill>
                <a:latin typeface="Trebuchet MS" pitchFamily="34" charset="0"/>
              </a:rPr>
              <a:t>Student Home Screen</a:t>
            </a:r>
            <a:endParaRPr lang="en-CA" sz="1800" b="1" dirty="0">
              <a:solidFill>
                <a:srgbClr val="5C5C5C"/>
              </a:solidFill>
              <a:latin typeface="Trebuchet MS" pitchFamily="34" charset="0"/>
            </a:endParaRPr>
          </a:p>
        </p:txBody>
      </p:sp>
      <p:pic>
        <p:nvPicPr>
          <p:cNvPr id="2" name="Picture 1"/>
          <p:cNvPicPr>
            <a:picLocks noChangeAspect="1"/>
          </p:cNvPicPr>
          <p:nvPr/>
        </p:nvPicPr>
        <p:blipFill>
          <a:blip r:embed="rId3"/>
          <a:stretch>
            <a:fillRect/>
          </a:stretch>
        </p:blipFill>
        <p:spPr>
          <a:xfrm>
            <a:off x="323528" y="627534"/>
            <a:ext cx="8676456" cy="4405251"/>
          </a:xfrm>
          <a:prstGeom prst="rect">
            <a:avLst/>
          </a:prstGeom>
        </p:spPr>
      </p:pic>
    </p:spTree>
    <p:extLst>
      <p:ext uri="{BB962C8B-B14F-4D97-AF65-F5344CB8AC3E}">
        <p14:creationId xmlns:p14="http://schemas.microsoft.com/office/powerpoint/2010/main" val="6033917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P-dashboard.png"/>
          <p:cNvPicPr>
            <a:picLocks noChangeAspect="1"/>
          </p:cNvPicPr>
          <p:nvPr/>
        </p:nvPicPr>
        <p:blipFill rotWithShape="1">
          <a:blip r:embed="rId3" cstate="email">
            <a:extLst>
              <a:ext uri="{28A0092B-C50C-407E-A947-70E740481C1C}">
                <a14:useLocalDpi xmlns:a14="http://schemas.microsoft.com/office/drawing/2010/main" val="0"/>
              </a:ext>
            </a:extLst>
          </a:blip>
          <a:srcRect r="59218" b="14754"/>
          <a:stretch/>
        </p:blipFill>
        <p:spPr>
          <a:xfrm>
            <a:off x="179512" y="771550"/>
            <a:ext cx="3528392" cy="3744416"/>
          </a:xfrm>
          <a:prstGeom prst="rect">
            <a:avLst/>
          </a:prstGeom>
        </p:spPr>
      </p:pic>
      <p:sp>
        <p:nvSpPr>
          <p:cNvPr id="13" name="Rectangle 12"/>
          <p:cNvSpPr/>
          <p:nvPr/>
        </p:nvSpPr>
        <p:spPr>
          <a:xfrm>
            <a:off x="632379" y="1419622"/>
            <a:ext cx="3075525" cy="3096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pic>
        <p:nvPicPr>
          <p:cNvPr id="15" name="Picture 14" descr="upload (2).png"/>
          <p:cNvPicPr>
            <a:picLocks noChangeAspect="1"/>
          </p:cNvPicPr>
          <p:nvPr/>
        </p:nvPicPr>
        <p:blipFill rotWithShape="1">
          <a:blip r:embed="rId4" cstate="email">
            <a:extLst>
              <a:ext uri="{28A0092B-C50C-407E-A947-70E740481C1C}">
                <a14:useLocalDpi xmlns:a14="http://schemas.microsoft.com/office/drawing/2010/main" val="0"/>
              </a:ext>
            </a:extLst>
          </a:blip>
          <a:srcRect l="60750" t="20672" r="4080" b="10836"/>
          <a:stretch/>
        </p:blipFill>
        <p:spPr>
          <a:xfrm>
            <a:off x="1962866" y="1131590"/>
            <a:ext cx="1745038" cy="1584176"/>
          </a:xfrm>
          <a:prstGeom prst="rect">
            <a:avLst/>
          </a:prstGeom>
        </p:spPr>
      </p:pic>
      <p:sp>
        <p:nvSpPr>
          <p:cNvPr id="16" name="Rounded Rectangular Callout 15"/>
          <p:cNvSpPr/>
          <p:nvPr/>
        </p:nvSpPr>
        <p:spPr>
          <a:xfrm rot="5400000">
            <a:off x="2512861" y="1363950"/>
            <a:ext cx="233569" cy="1150131"/>
          </a:xfrm>
          <a:prstGeom prst="wedgeRoundRectCallout">
            <a:avLst>
              <a:gd name="adj1" fmla="val -89802"/>
              <a:gd name="adj2" fmla="val -7168"/>
              <a:gd name="adj3" fmla="val 16667"/>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lIns="0" rIns="0" rtlCol="0" anchor="ctr"/>
          <a:lstStyle/>
          <a:p>
            <a:pPr algn="ctr"/>
            <a:r>
              <a:rPr lang="en-US" sz="900" b="1" dirty="0" smtClean="0">
                <a:solidFill>
                  <a:schemeClr val="bg1"/>
                </a:solidFill>
                <a:latin typeface="+mj-lt"/>
              </a:rPr>
              <a:t>Choose a course</a:t>
            </a:r>
            <a:endParaRPr lang="en-US" sz="900" b="1" dirty="0">
              <a:solidFill>
                <a:schemeClr val="bg1"/>
              </a:solidFill>
              <a:latin typeface="+mj-lt"/>
            </a:endParaRPr>
          </a:p>
        </p:txBody>
      </p:sp>
      <p:sp>
        <p:nvSpPr>
          <p:cNvPr id="11" name="Rounded Rectangular Callout 10"/>
          <p:cNvSpPr/>
          <p:nvPr/>
        </p:nvSpPr>
        <p:spPr>
          <a:xfrm rot="5400000">
            <a:off x="885245" y="1261259"/>
            <a:ext cx="221299" cy="815508"/>
          </a:xfrm>
          <a:prstGeom prst="wedgeRoundRectCallou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lIns="0" rIns="0" rtlCol="0" anchor="ctr"/>
          <a:lstStyle/>
          <a:p>
            <a:pPr algn="ctr"/>
            <a:r>
              <a:rPr lang="en-US" sz="900" dirty="0" smtClean="0">
                <a:solidFill>
                  <a:schemeClr val="bg1"/>
                </a:solidFill>
              </a:rPr>
              <a:t>Study Plan</a:t>
            </a:r>
            <a:endParaRPr lang="en-US" sz="900" dirty="0">
              <a:solidFill>
                <a:schemeClr val="bg1"/>
              </a:solidFill>
            </a:endParaRPr>
          </a:p>
        </p:txBody>
      </p:sp>
      <p:pic>
        <p:nvPicPr>
          <p:cNvPr id="24" name="Picture 23" descr="BP-dashboard.png"/>
          <p:cNvPicPr>
            <a:picLocks noChangeAspect="1"/>
          </p:cNvPicPr>
          <p:nvPr/>
        </p:nvPicPr>
        <p:blipFill rotWithShape="1">
          <a:blip r:embed="rId5" cstate="email">
            <a:extLst>
              <a:ext uri="{28A0092B-C50C-407E-A947-70E740481C1C}">
                <a14:useLocalDpi xmlns:a14="http://schemas.microsoft.com/office/drawing/2010/main" val="0"/>
              </a:ext>
            </a:extLst>
          </a:blip>
          <a:srcRect l="4150" r="2068" b="47691"/>
          <a:stretch/>
        </p:blipFill>
        <p:spPr>
          <a:xfrm>
            <a:off x="3779912" y="771550"/>
            <a:ext cx="5277679" cy="1494564"/>
          </a:xfrm>
          <a:prstGeom prst="rect">
            <a:avLst/>
          </a:prstGeom>
        </p:spPr>
      </p:pic>
      <p:sp>
        <p:nvSpPr>
          <p:cNvPr id="25" name="TextBox 24"/>
          <p:cNvSpPr txBox="1"/>
          <p:nvPr/>
        </p:nvSpPr>
        <p:spPr>
          <a:xfrm>
            <a:off x="4189509" y="1333023"/>
            <a:ext cx="731520" cy="255389"/>
          </a:xfrm>
          <a:prstGeom prst="wedgeRoundRectCallout">
            <a:avLst>
              <a:gd name="adj1" fmla="val 76217"/>
              <a:gd name="adj2" fmla="val 49442"/>
              <a:gd name="adj3" fmla="val 16667"/>
            </a:avLst>
          </a:prstGeom>
          <a:solidFill>
            <a:schemeClr val="tx1">
              <a:lumMod val="75000"/>
              <a:lumOff val="25000"/>
            </a:schemeClr>
          </a:solidFill>
          <a:ln>
            <a:solidFill>
              <a:schemeClr val="tx1">
                <a:lumMod val="75000"/>
                <a:lumOff val="25000"/>
              </a:schemeClr>
            </a:solidFill>
          </a:ln>
        </p:spPr>
        <p:txBody>
          <a:bodyPr wrap="square" lIns="0" rIns="0" rtlCol="0" anchor="ctr">
            <a:spAutoFit/>
          </a:bodyPr>
          <a:lstStyle/>
          <a:p>
            <a:pPr algn="ctr"/>
            <a:r>
              <a:rPr lang="en-US" sz="900" b="1" dirty="0" smtClean="0">
                <a:solidFill>
                  <a:schemeClr val="bg1"/>
                </a:solidFill>
                <a:latin typeface="+mj-lt"/>
              </a:rPr>
              <a:t>Today’s goal</a:t>
            </a:r>
            <a:endParaRPr lang="en-US" sz="900" b="1" dirty="0">
              <a:solidFill>
                <a:schemeClr val="bg1"/>
              </a:solidFill>
              <a:latin typeface="+mj-lt"/>
            </a:endParaRPr>
          </a:p>
        </p:txBody>
      </p:sp>
      <p:sp>
        <p:nvSpPr>
          <p:cNvPr id="26" name="TextBox 25"/>
          <p:cNvSpPr txBox="1"/>
          <p:nvPr/>
        </p:nvSpPr>
        <p:spPr>
          <a:xfrm>
            <a:off x="7236296" y="2139702"/>
            <a:ext cx="731520" cy="255389"/>
          </a:xfrm>
          <a:prstGeom prst="wedgeRoundRectCallout">
            <a:avLst>
              <a:gd name="adj1" fmla="val 104568"/>
              <a:gd name="adj2" fmla="val -55181"/>
              <a:gd name="adj3" fmla="val 16667"/>
            </a:avLst>
          </a:prstGeom>
          <a:solidFill>
            <a:schemeClr val="tx1">
              <a:lumMod val="75000"/>
              <a:lumOff val="25000"/>
            </a:schemeClr>
          </a:solidFill>
          <a:ln>
            <a:solidFill>
              <a:schemeClr val="tx1">
                <a:lumMod val="75000"/>
                <a:lumOff val="25000"/>
              </a:schemeClr>
            </a:solidFill>
          </a:ln>
        </p:spPr>
        <p:txBody>
          <a:bodyPr wrap="square" lIns="0" rIns="0" rtlCol="0" anchor="ctr">
            <a:spAutoFit/>
          </a:bodyPr>
          <a:lstStyle/>
          <a:p>
            <a:pPr algn="ctr"/>
            <a:r>
              <a:rPr lang="en-US" sz="900" b="1" dirty="0" smtClean="0">
                <a:solidFill>
                  <a:schemeClr val="bg1"/>
                </a:solidFill>
                <a:latin typeface="+mj-lt"/>
              </a:rPr>
              <a:t>Today’s task</a:t>
            </a:r>
            <a:endParaRPr lang="en-US" sz="900" b="1" dirty="0">
              <a:solidFill>
                <a:schemeClr val="bg1"/>
              </a:solidFill>
              <a:latin typeface="+mj-lt"/>
            </a:endParaRPr>
          </a:p>
        </p:txBody>
      </p:sp>
      <p:sp>
        <p:nvSpPr>
          <p:cNvPr id="27" name="TextBox 26"/>
          <p:cNvSpPr txBox="1"/>
          <p:nvPr/>
        </p:nvSpPr>
        <p:spPr>
          <a:xfrm>
            <a:off x="6920093" y="1371731"/>
            <a:ext cx="1252308" cy="255389"/>
          </a:xfrm>
          <a:prstGeom prst="wedgeRoundRectCallout">
            <a:avLst>
              <a:gd name="adj1" fmla="val -60036"/>
              <a:gd name="adj2" fmla="val 50696"/>
              <a:gd name="adj3" fmla="val 16667"/>
            </a:avLst>
          </a:prstGeom>
          <a:solidFill>
            <a:schemeClr val="tx1">
              <a:lumMod val="75000"/>
              <a:lumOff val="25000"/>
            </a:schemeClr>
          </a:solidFill>
          <a:ln>
            <a:solidFill>
              <a:schemeClr val="tx1">
                <a:lumMod val="75000"/>
                <a:lumOff val="25000"/>
              </a:schemeClr>
            </a:solidFill>
          </a:ln>
        </p:spPr>
        <p:txBody>
          <a:bodyPr wrap="square" rtlCol="0" anchor="ctr">
            <a:spAutoFit/>
          </a:bodyPr>
          <a:lstStyle/>
          <a:p>
            <a:pPr algn="ctr"/>
            <a:r>
              <a:rPr lang="en-US" sz="900" b="1" dirty="0" smtClean="0">
                <a:solidFill>
                  <a:schemeClr val="bg1"/>
                </a:solidFill>
              </a:rPr>
              <a:t>Achieved vs. Target</a:t>
            </a:r>
            <a:endParaRPr lang="en-US" sz="900" b="1" dirty="0">
              <a:solidFill>
                <a:schemeClr val="bg1"/>
              </a:solidFill>
            </a:endParaRPr>
          </a:p>
        </p:txBody>
      </p:sp>
      <p:sp>
        <p:nvSpPr>
          <p:cNvPr id="28" name="TextBox 27"/>
          <p:cNvSpPr txBox="1"/>
          <p:nvPr/>
        </p:nvSpPr>
        <p:spPr>
          <a:xfrm>
            <a:off x="4117737" y="2276329"/>
            <a:ext cx="1075960" cy="255389"/>
          </a:xfrm>
          <a:prstGeom prst="wedgeRoundRectCallout">
            <a:avLst>
              <a:gd name="adj1" fmla="val -17431"/>
              <a:gd name="adj2" fmla="val -135815"/>
              <a:gd name="adj3" fmla="val 16667"/>
            </a:avLst>
          </a:prstGeom>
          <a:solidFill>
            <a:schemeClr val="tx1">
              <a:lumMod val="75000"/>
              <a:lumOff val="25000"/>
            </a:schemeClr>
          </a:solidFill>
          <a:ln>
            <a:solidFill>
              <a:schemeClr val="tx1">
                <a:lumMod val="75000"/>
                <a:lumOff val="25000"/>
              </a:schemeClr>
            </a:solidFill>
          </a:ln>
        </p:spPr>
        <p:txBody>
          <a:bodyPr wrap="square" lIns="0" rIns="0" rtlCol="0" anchor="ctr">
            <a:spAutoFit/>
          </a:bodyPr>
          <a:lstStyle/>
          <a:p>
            <a:pPr algn="ctr"/>
            <a:r>
              <a:rPr lang="en-US" sz="900" b="1" dirty="0" smtClean="0">
                <a:solidFill>
                  <a:schemeClr val="bg1"/>
                </a:solidFill>
                <a:latin typeface="+mj-lt"/>
              </a:rPr>
              <a:t>Days until test day</a:t>
            </a:r>
            <a:endParaRPr lang="en-US" sz="900" b="1" dirty="0">
              <a:solidFill>
                <a:schemeClr val="bg1"/>
              </a:solidFill>
              <a:latin typeface="+mj-lt"/>
            </a:endParaRPr>
          </a:p>
        </p:txBody>
      </p:sp>
      <p:sp>
        <p:nvSpPr>
          <p:cNvPr id="31" name="Rounded Rectangular Callout 30"/>
          <p:cNvSpPr/>
          <p:nvPr/>
        </p:nvSpPr>
        <p:spPr>
          <a:xfrm rot="5400000">
            <a:off x="896955" y="1638284"/>
            <a:ext cx="221299" cy="792089"/>
          </a:xfrm>
          <a:prstGeom prst="wedgeRoundRectCallou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lIns="0" rIns="0" rtlCol="0" anchor="ctr"/>
          <a:lstStyle/>
          <a:p>
            <a:pPr algn="ctr"/>
            <a:r>
              <a:rPr lang="en-US" sz="900" dirty="0" smtClean="0">
                <a:solidFill>
                  <a:schemeClr val="bg1"/>
                </a:solidFill>
              </a:rPr>
              <a:t>Game Center</a:t>
            </a:r>
            <a:endParaRPr lang="en-US" sz="900" dirty="0">
              <a:solidFill>
                <a:schemeClr val="bg1"/>
              </a:solidFill>
            </a:endParaRPr>
          </a:p>
        </p:txBody>
      </p:sp>
      <p:sp>
        <p:nvSpPr>
          <p:cNvPr id="34" name="Rounded Rectangular Callout 33"/>
          <p:cNvSpPr/>
          <p:nvPr/>
        </p:nvSpPr>
        <p:spPr>
          <a:xfrm rot="5400000">
            <a:off x="896955" y="1998323"/>
            <a:ext cx="221299" cy="792089"/>
          </a:xfrm>
          <a:prstGeom prst="wedgeRoundRectCallou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lIns="0" rIns="0" rtlCol="0" anchor="ctr"/>
          <a:lstStyle/>
          <a:p>
            <a:pPr algn="ctr"/>
            <a:r>
              <a:rPr lang="en-US" sz="900" dirty="0" smtClean="0">
                <a:solidFill>
                  <a:schemeClr val="bg1"/>
                </a:solidFill>
              </a:rPr>
              <a:t>Discussions</a:t>
            </a:r>
            <a:endParaRPr lang="en-US" sz="900" dirty="0">
              <a:solidFill>
                <a:schemeClr val="bg1"/>
              </a:solidFill>
            </a:endParaRPr>
          </a:p>
        </p:txBody>
      </p:sp>
      <p:sp>
        <p:nvSpPr>
          <p:cNvPr id="37" name="Rounded Rectangular Callout 36"/>
          <p:cNvSpPr/>
          <p:nvPr/>
        </p:nvSpPr>
        <p:spPr>
          <a:xfrm rot="5400000">
            <a:off x="896955" y="2430371"/>
            <a:ext cx="221299" cy="792089"/>
          </a:xfrm>
          <a:prstGeom prst="wedgeRoundRectCallou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lIns="0" rIns="0" rtlCol="0" anchor="ctr"/>
          <a:lstStyle/>
          <a:p>
            <a:pPr algn="ctr"/>
            <a:r>
              <a:rPr lang="en-US" sz="900" dirty="0" smtClean="0">
                <a:solidFill>
                  <a:schemeClr val="bg1"/>
                </a:solidFill>
              </a:rPr>
              <a:t>Lessons</a:t>
            </a:r>
            <a:endParaRPr lang="en-US" sz="900" dirty="0">
              <a:solidFill>
                <a:schemeClr val="bg1"/>
              </a:solidFill>
            </a:endParaRPr>
          </a:p>
        </p:txBody>
      </p:sp>
      <p:sp>
        <p:nvSpPr>
          <p:cNvPr id="38" name="Rounded Rectangular Callout 37"/>
          <p:cNvSpPr/>
          <p:nvPr/>
        </p:nvSpPr>
        <p:spPr>
          <a:xfrm rot="5400000">
            <a:off x="896955" y="2790411"/>
            <a:ext cx="221299" cy="792089"/>
          </a:xfrm>
          <a:prstGeom prst="wedgeRoundRectCallou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lIns="0" rIns="0" rtlCol="0" anchor="ctr"/>
          <a:lstStyle/>
          <a:p>
            <a:pPr algn="ctr"/>
            <a:r>
              <a:rPr lang="en-US" sz="900" dirty="0" smtClean="0">
                <a:solidFill>
                  <a:schemeClr val="bg1"/>
                </a:solidFill>
              </a:rPr>
              <a:t>Flashcards</a:t>
            </a:r>
            <a:endParaRPr lang="en-US" sz="900" dirty="0">
              <a:solidFill>
                <a:schemeClr val="bg1"/>
              </a:solidFill>
            </a:endParaRPr>
          </a:p>
        </p:txBody>
      </p:sp>
      <p:sp>
        <p:nvSpPr>
          <p:cNvPr id="39" name="Rounded Rectangular Callout 38"/>
          <p:cNvSpPr/>
          <p:nvPr/>
        </p:nvSpPr>
        <p:spPr>
          <a:xfrm rot="5400000">
            <a:off x="896955" y="3150451"/>
            <a:ext cx="221299" cy="792089"/>
          </a:xfrm>
          <a:prstGeom prst="wedgeRoundRectCallou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lIns="0" rIns="0" rtlCol="0" anchor="ctr"/>
          <a:lstStyle/>
          <a:p>
            <a:pPr algn="ctr"/>
            <a:r>
              <a:rPr lang="en-US" sz="900" dirty="0" smtClean="0">
                <a:solidFill>
                  <a:schemeClr val="bg1"/>
                </a:solidFill>
              </a:rPr>
              <a:t>Quizzes</a:t>
            </a:r>
            <a:endParaRPr lang="en-US" sz="900" dirty="0">
              <a:solidFill>
                <a:schemeClr val="bg1"/>
              </a:solidFill>
            </a:endParaRPr>
          </a:p>
        </p:txBody>
      </p:sp>
      <p:sp>
        <p:nvSpPr>
          <p:cNvPr id="40" name="Rounded Rectangular Callout 39"/>
          <p:cNvSpPr/>
          <p:nvPr/>
        </p:nvSpPr>
        <p:spPr>
          <a:xfrm rot="5400000">
            <a:off x="896955" y="3582499"/>
            <a:ext cx="221299" cy="792089"/>
          </a:xfrm>
          <a:prstGeom prst="wedgeRoundRectCallou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lIns="0" rIns="0" rtlCol="0" anchor="ctr"/>
          <a:lstStyle/>
          <a:p>
            <a:pPr algn="ctr"/>
            <a:r>
              <a:rPr lang="en-US" sz="900" dirty="0" smtClean="0">
                <a:solidFill>
                  <a:schemeClr val="bg1"/>
                </a:solidFill>
              </a:rPr>
              <a:t>Practice Tests</a:t>
            </a:r>
            <a:endParaRPr lang="en-US" sz="900" dirty="0">
              <a:solidFill>
                <a:schemeClr val="bg1"/>
              </a:solidFill>
            </a:endParaRPr>
          </a:p>
        </p:txBody>
      </p:sp>
      <p:sp>
        <p:nvSpPr>
          <p:cNvPr id="41" name="Text Box 7"/>
          <p:cNvSpPr txBox="1">
            <a:spLocks noChangeArrowheads="1"/>
          </p:cNvSpPr>
          <p:nvPr/>
        </p:nvSpPr>
        <p:spPr bwMode="auto">
          <a:xfrm>
            <a:off x="611560" y="195486"/>
            <a:ext cx="1742875" cy="323165"/>
          </a:xfrm>
          <a:prstGeom prst="rect">
            <a:avLst/>
          </a:prstGeom>
          <a:noFill/>
          <a:ln w="9525">
            <a:noFill/>
            <a:miter lim="800000"/>
            <a:headEnd/>
            <a:tailEnd/>
          </a:ln>
        </p:spPr>
        <p:txBody>
          <a:bodyPr wrap="none" lIns="45720" tIns="22860" rIns="45720" bIns="22860">
            <a:spAutoFit/>
          </a:bodyPr>
          <a:lstStyle/>
          <a:p>
            <a:pPr defTabSz="1088232" fontAlgn="auto">
              <a:spcBef>
                <a:spcPts val="0"/>
              </a:spcBef>
              <a:spcAft>
                <a:spcPts val="0"/>
              </a:spcAft>
              <a:defRPr/>
            </a:pPr>
            <a:r>
              <a:rPr lang="en-CA" sz="1800" b="1" dirty="0" smtClean="0">
                <a:solidFill>
                  <a:srgbClr val="5C5C5C"/>
                </a:solidFill>
                <a:latin typeface="Trebuchet MS" pitchFamily="34" charset="0"/>
              </a:rPr>
              <a:t>Getting Started</a:t>
            </a:r>
            <a:endParaRPr lang="en-CA" sz="1800" b="1" dirty="0">
              <a:solidFill>
                <a:srgbClr val="5C5C5C"/>
              </a:solidFill>
              <a:latin typeface="Trebuchet MS" pitchFamily="34" charset="0"/>
            </a:endParaRPr>
          </a:p>
        </p:txBody>
      </p:sp>
      <p:pic>
        <p:nvPicPr>
          <p:cNvPr id="20" name="Picture 19" descr="Screen Shot 2015-04-07 at 12.27.18 PM.png"/>
          <p:cNvPicPr>
            <a:picLocks noChangeAspect="1"/>
          </p:cNvPicPr>
          <p:nvPr/>
        </p:nvPicPr>
        <p:blipFill rotWithShape="1">
          <a:blip r:embed="rId6" cstate="email">
            <a:extLst>
              <a:ext uri="{28A0092B-C50C-407E-A947-70E740481C1C}">
                <a14:useLocalDpi xmlns:a14="http://schemas.microsoft.com/office/drawing/2010/main" val="0"/>
              </a:ext>
            </a:extLst>
          </a:blip>
          <a:srcRect t="41809" b="-41809"/>
          <a:stretch/>
        </p:blipFill>
        <p:spPr>
          <a:xfrm>
            <a:off x="7020272" y="2427734"/>
            <a:ext cx="1707499" cy="3507854"/>
          </a:xfrm>
          <a:prstGeom prst="rect">
            <a:avLst/>
          </a:prstGeom>
        </p:spPr>
      </p:pic>
    </p:spTree>
    <p:extLst>
      <p:ext uri="{BB962C8B-B14F-4D97-AF65-F5344CB8AC3E}">
        <p14:creationId xmlns:p14="http://schemas.microsoft.com/office/powerpoint/2010/main" val="383620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5" grpId="0" animBg="1"/>
      <p:bldP spid="26" grpId="0" animBg="1"/>
      <p:bldP spid="27" grpId="0" animBg="1"/>
      <p:bldP spid="28" grpId="0" animBg="1"/>
      <p:bldP spid="31" grpId="0" animBg="1"/>
      <p:bldP spid="34" grpId="0" animBg="1"/>
      <p:bldP spid="37" grpId="0" animBg="1"/>
      <p:bldP spid="38" grpId="0" animBg="1"/>
      <p:bldP spid="39"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Screen Shot 2015-04-07 at 12.27.18 P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99592" y="843558"/>
            <a:ext cx="1707499" cy="3507854"/>
          </a:xfrm>
          <a:prstGeom prst="rect">
            <a:avLst/>
          </a:prstGeom>
        </p:spPr>
      </p:pic>
      <p:pic>
        <p:nvPicPr>
          <p:cNvPr id="4" name="Picture 3"/>
          <p:cNvPicPr>
            <a:picLocks noChangeAspect="1"/>
          </p:cNvPicPr>
          <p:nvPr/>
        </p:nvPicPr>
        <p:blipFill>
          <a:blip r:embed="rId4"/>
          <a:stretch>
            <a:fillRect/>
          </a:stretch>
        </p:blipFill>
        <p:spPr>
          <a:xfrm>
            <a:off x="2771801" y="915566"/>
            <a:ext cx="6372200" cy="3528392"/>
          </a:xfrm>
          <a:prstGeom prst="rect">
            <a:avLst/>
          </a:prstGeom>
        </p:spPr>
      </p:pic>
      <p:pic>
        <p:nvPicPr>
          <p:cNvPr id="8" name="Picture 7"/>
          <p:cNvPicPr>
            <a:picLocks noChangeAspect="1"/>
          </p:cNvPicPr>
          <p:nvPr/>
        </p:nvPicPr>
        <p:blipFill>
          <a:blip r:embed="rId5"/>
          <a:stretch>
            <a:fillRect/>
          </a:stretch>
        </p:blipFill>
        <p:spPr>
          <a:xfrm>
            <a:off x="138967" y="662698"/>
            <a:ext cx="447675" cy="3638550"/>
          </a:xfrm>
          <a:prstGeom prst="rect">
            <a:avLst/>
          </a:prstGeom>
        </p:spPr>
      </p:pic>
      <p:sp>
        <p:nvSpPr>
          <p:cNvPr id="21" name="Rounded Rectangular Callout 20"/>
          <p:cNvSpPr/>
          <p:nvPr/>
        </p:nvSpPr>
        <p:spPr>
          <a:xfrm rot="5400000">
            <a:off x="2699792" y="1995686"/>
            <a:ext cx="432048" cy="864097"/>
          </a:xfrm>
          <a:prstGeom prst="wedgeRoundRectCallou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lIns="0" rIns="0" rtlCol="0" anchor="ctr"/>
          <a:lstStyle/>
          <a:p>
            <a:pPr algn="ctr"/>
            <a:r>
              <a:rPr lang="en-US" sz="900" dirty="0" smtClean="0">
                <a:solidFill>
                  <a:schemeClr val="bg1"/>
                </a:solidFill>
              </a:rPr>
              <a:t>Easily review all </a:t>
            </a:r>
            <a:r>
              <a:rPr lang="en-US" sz="900" dirty="0">
                <a:solidFill>
                  <a:schemeClr val="bg1"/>
                </a:solidFill>
              </a:rPr>
              <a:t>p</a:t>
            </a:r>
            <a:r>
              <a:rPr lang="en-US" sz="900" dirty="0" smtClean="0">
                <a:solidFill>
                  <a:schemeClr val="bg1"/>
                </a:solidFill>
              </a:rPr>
              <a:t>lan </a:t>
            </a:r>
            <a:r>
              <a:rPr lang="en-US" sz="900" dirty="0">
                <a:solidFill>
                  <a:schemeClr val="bg1"/>
                </a:solidFill>
              </a:rPr>
              <a:t>a</a:t>
            </a:r>
            <a:r>
              <a:rPr lang="en-US" sz="900" dirty="0" smtClean="0">
                <a:solidFill>
                  <a:schemeClr val="bg1"/>
                </a:solidFill>
              </a:rPr>
              <a:t>ctivities</a:t>
            </a:r>
            <a:endParaRPr lang="en-US" sz="900" dirty="0">
              <a:solidFill>
                <a:schemeClr val="bg1"/>
              </a:solidFill>
            </a:endParaRPr>
          </a:p>
        </p:txBody>
      </p:sp>
      <p:sp>
        <p:nvSpPr>
          <p:cNvPr id="24" name="Rounded Rectangular Callout 23"/>
          <p:cNvSpPr/>
          <p:nvPr/>
        </p:nvSpPr>
        <p:spPr>
          <a:xfrm rot="5400000">
            <a:off x="860950" y="882200"/>
            <a:ext cx="221299" cy="720080"/>
          </a:xfrm>
          <a:prstGeom prst="wedgeRoundRectCallou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lIns="0" rIns="0" rtlCol="0" anchor="ctr"/>
          <a:lstStyle/>
          <a:p>
            <a:pPr algn="ctr"/>
            <a:r>
              <a:rPr lang="en-US" sz="900" dirty="0" smtClean="0">
                <a:solidFill>
                  <a:schemeClr val="bg1"/>
                </a:solidFill>
              </a:rPr>
              <a:t>Study Plan</a:t>
            </a:r>
            <a:endParaRPr lang="en-US" sz="900" dirty="0">
              <a:solidFill>
                <a:schemeClr val="bg1"/>
              </a:solidFill>
            </a:endParaRPr>
          </a:p>
        </p:txBody>
      </p:sp>
      <p:sp>
        <p:nvSpPr>
          <p:cNvPr id="25" name="TextBox 24"/>
          <p:cNvSpPr txBox="1"/>
          <p:nvPr/>
        </p:nvSpPr>
        <p:spPr>
          <a:xfrm>
            <a:off x="6372200" y="1635646"/>
            <a:ext cx="1302179" cy="408623"/>
          </a:xfrm>
          <a:prstGeom prst="wedgeRoundRectCallout">
            <a:avLst>
              <a:gd name="adj1" fmla="val 67302"/>
              <a:gd name="adj2" fmla="val 41031"/>
              <a:gd name="adj3" fmla="val 16667"/>
            </a:avLst>
          </a:prstGeom>
          <a:solidFill>
            <a:schemeClr val="tx1">
              <a:lumMod val="75000"/>
              <a:lumOff val="25000"/>
            </a:schemeClr>
          </a:solidFill>
          <a:ln>
            <a:solidFill>
              <a:schemeClr val="tx1">
                <a:lumMod val="75000"/>
                <a:lumOff val="25000"/>
              </a:schemeClr>
            </a:solidFill>
          </a:ln>
        </p:spPr>
        <p:txBody>
          <a:bodyPr wrap="square" lIns="0" rIns="0" rtlCol="0" anchor="ctr">
            <a:spAutoFit/>
          </a:bodyPr>
          <a:lstStyle/>
          <a:p>
            <a:pPr algn="ctr"/>
            <a:r>
              <a:rPr lang="en-US" sz="900" dirty="0" smtClean="0">
                <a:solidFill>
                  <a:schemeClr val="bg1"/>
                </a:solidFill>
              </a:rPr>
              <a:t>Students Indicate their confidence level</a:t>
            </a:r>
            <a:endParaRPr lang="en-US" sz="900" dirty="0">
              <a:solidFill>
                <a:schemeClr val="bg1"/>
              </a:solidFill>
            </a:endParaRPr>
          </a:p>
        </p:txBody>
      </p:sp>
      <p:sp>
        <p:nvSpPr>
          <p:cNvPr id="28" name="TextBox 27"/>
          <p:cNvSpPr txBox="1"/>
          <p:nvPr/>
        </p:nvSpPr>
        <p:spPr>
          <a:xfrm>
            <a:off x="4283968" y="1170090"/>
            <a:ext cx="1728192" cy="561856"/>
          </a:xfrm>
          <a:prstGeom prst="wedgeRoundRectCallout">
            <a:avLst>
              <a:gd name="adj1" fmla="val -60036"/>
              <a:gd name="adj2" fmla="val 50696"/>
              <a:gd name="adj3" fmla="val 16667"/>
            </a:avLst>
          </a:prstGeom>
          <a:solidFill>
            <a:schemeClr val="tx1">
              <a:lumMod val="75000"/>
              <a:lumOff val="25000"/>
            </a:schemeClr>
          </a:solidFill>
          <a:ln>
            <a:solidFill>
              <a:schemeClr val="tx1">
                <a:lumMod val="75000"/>
                <a:lumOff val="25000"/>
              </a:schemeClr>
            </a:solidFill>
          </a:ln>
        </p:spPr>
        <p:txBody>
          <a:bodyPr wrap="square" rtlCol="0" anchor="ctr">
            <a:spAutoFit/>
          </a:bodyPr>
          <a:lstStyle/>
          <a:p>
            <a:pPr algn="ctr"/>
            <a:r>
              <a:rPr lang="en-US" sz="900" dirty="0" smtClean="0">
                <a:solidFill>
                  <a:schemeClr val="bg1"/>
                </a:solidFill>
              </a:rPr>
              <a:t>Study Plans begin covering concepts based on the results of the diagnostic</a:t>
            </a:r>
            <a:endParaRPr lang="en-US" sz="900" dirty="0">
              <a:solidFill>
                <a:schemeClr val="bg1"/>
              </a:solidFill>
            </a:endParaRPr>
          </a:p>
        </p:txBody>
      </p:sp>
      <p:sp>
        <p:nvSpPr>
          <p:cNvPr id="29" name="Text Box 7"/>
          <p:cNvSpPr txBox="1">
            <a:spLocks noChangeArrowheads="1"/>
          </p:cNvSpPr>
          <p:nvPr/>
        </p:nvSpPr>
        <p:spPr bwMode="auto">
          <a:xfrm>
            <a:off x="611560" y="195486"/>
            <a:ext cx="2942009" cy="323165"/>
          </a:xfrm>
          <a:prstGeom prst="rect">
            <a:avLst/>
          </a:prstGeom>
          <a:noFill/>
          <a:ln w="9525">
            <a:noFill/>
            <a:miter lim="800000"/>
            <a:headEnd/>
            <a:tailEnd/>
          </a:ln>
        </p:spPr>
        <p:txBody>
          <a:bodyPr wrap="none" lIns="45720" tIns="22860" rIns="45720" bIns="22860">
            <a:spAutoFit/>
          </a:bodyPr>
          <a:lstStyle/>
          <a:p>
            <a:pPr defTabSz="1088232" fontAlgn="auto">
              <a:spcBef>
                <a:spcPts val="0"/>
              </a:spcBef>
              <a:spcAft>
                <a:spcPts val="0"/>
              </a:spcAft>
              <a:defRPr/>
            </a:pPr>
            <a:r>
              <a:rPr lang="en-CA" sz="1800" b="1" dirty="0" smtClean="0">
                <a:solidFill>
                  <a:srgbClr val="5C5C5C"/>
                </a:solidFill>
                <a:latin typeface="Trebuchet MS" pitchFamily="34" charset="0"/>
              </a:rPr>
              <a:t>Study Plans: The Roadmap</a:t>
            </a:r>
            <a:endParaRPr lang="en-CA" sz="1800" b="1" dirty="0">
              <a:solidFill>
                <a:srgbClr val="5C5C5C"/>
              </a:solidFill>
              <a:latin typeface="Trebuchet MS" pitchFamily="34" charset="0"/>
            </a:endParaRPr>
          </a:p>
        </p:txBody>
      </p:sp>
      <p:sp>
        <p:nvSpPr>
          <p:cNvPr id="9" name="TextBox 8"/>
          <p:cNvSpPr txBox="1"/>
          <p:nvPr/>
        </p:nvSpPr>
        <p:spPr>
          <a:xfrm>
            <a:off x="8724900" y="241300"/>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180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15616" y="699542"/>
            <a:ext cx="7270204" cy="4128336"/>
          </a:xfrm>
          <a:prstGeom prst="rect">
            <a:avLst/>
          </a:prstGeom>
        </p:spPr>
      </p:pic>
      <p:pic>
        <p:nvPicPr>
          <p:cNvPr id="8" name="Picture 7"/>
          <p:cNvPicPr>
            <a:picLocks noChangeAspect="1"/>
          </p:cNvPicPr>
          <p:nvPr/>
        </p:nvPicPr>
        <p:blipFill>
          <a:blip r:embed="rId4"/>
          <a:stretch>
            <a:fillRect/>
          </a:stretch>
        </p:blipFill>
        <p:spPr>
          <a:xfrm>
            <a:off x="138967" y="662698"/>
            <a:ext cx="447675" cy="3638550"/>
          </a:xfrm>
          <a:prstGeom prst="rect">
            <a:avLst/>
          </a:prstGeom>
        </p:spPr>
      </p:pic>
      <p:sp>
        <p:nvSpPr>
          <p:cNvPr id="42" name="TextBox 41"/>
          <p:cNvSpPr txBox="1"/>
          <p:nvPr/>
        </p:nvSpPr>
        <p:spPr>
          <a:xfrm>
            <a:off x="4860032" y="2427734"/>
            <a:ext cx="1345254" cy="561856"/>
          </a:xfrm>
          <a:prstGeom prst="wedgeRoundRectCallout">
            <a:avLst>
              <a:gd name="adj1" fmla="val -36130"/>
              <a:gd name="adj2" fmla="val 84728"/>
              <a:gd name="adj3" fmla="val 16667"/>
            </a:avLst>
          </a:prstGeom>
          <a:solidFill>
            <a:schemeClr val="tx1">
              <a:lumMod val="75000"/>
              <a:lumOff val="25000"/>
            </a:schemeClr>
          </a:solidFill>
          <a:ln>
            <a:solidFill>
              <a:schemeClr val="tx1">
                <a:lumMod val="75000"/>
                <a:lumOff val="25000"/>
              </a:schemeClr>
            </a:solidFill>
          </a:ln>
        </p:spPr>
        <p:txBody>
          <a:bodyPr wrap="square" lIns="0" rIns="0" rtlCol="0" anchor="ctr">
            <a:spAutoFit/>
          </a:bodyPr>
          <a:lstStyle/>
          <a:p>
            <a:pPr algn="ctr"/>
            <a:r>
              <a:rPr lang="en-US" sz="900" dirty="0" smtClean="0">
                <a:solidFill>
                  <a:schemeClr val="bg1"/>
                </a:solidFill>
              </a:rPr>
              <a:t>Answer explanations are included for both right and wrong answers</a:t>
            </a:r>
            <a:endParaRPr lang="en-US" sz="900" dirty="0">
              <a:solidFill>
                <a:schemeClr val="bg1"/>
              </a:solidFill>
            </a:endParaRPr>
          </a:p>
        </p:txBody>
      </p:sp>
      <p:sp>
        <p:nvSpPr>
          <p:cNvPr id="17" name="TextBox 16"/>
          <p:cNvSpPr txBox="1"/>
          <p:nvPr/>
        </p:nvSpPr>
        <p:spPr>
          <a:xfrm>
            <a:off x="2915816" y="1347615"/>
            <a:ext cx="1512168" cy="408623"/>
          </a:xfrm>
          <a:prstGeom prst="wedgeRoundRectCallout">
            <a:avLst>
              <a:gd name="adj1" fmla="val -27204"/>
              <a:gd name="adj2" fmla="val 76463"/>
              <a:gd name="adj3" fmla="val 16667"/>
            </a:avLst>
          </a:prstGeom>
          <a:solidFill>
            <a:schemeClr val="tx1">
              <a:lumMod val="75000"/>
              <a:lumOff val="25000"/>
            </a:schemeClr>
          </a:solidFill>
          <a:ln>
            <a:solidFill>
              <a:schemeClr val="tx1">
                <a:lumMod val="75000"/>
                <a:lumOff val="25000"/>
              </a:schemeClr>
            </a:solidFill>
          </a:ln>
        </p:spPr>
        <p:txBody>
          <a:bodyPr wrap="square" lIns="0" rIns="0" rtlCol="0" anchor="ctr">
            <a:spAutoFit/>
          </a:bodyPr>
          <a:lstStyle/>
          <a:p>
            <a:pPr algn="ctr"/>
            <a:r>
              <a:rPr lang="en-US" sz="900" dirty="0" smtClean="0">
                <a:solidFill>
                  <a:schemeClr val="bg1"/>
                </a:solidFill>
              </a:rPr>
              <a:t>As students answer questions, the platform adapts</a:t>
            </a:r>
            <a:endParaRPr lang="en-US" sz="900" dirty="0">
              <a:solidFill>
                <a:schemeClr val="bg1"/>
              </a:solidFill>
            </a:endParaRPr>
          </a:p>
        </p:txBody>
      </p:sp>
      <p:sp>
        <p:nvSpPr>
          <p:cNvPr id="10" name="Text Box 7"/>
          <p:cNvSpPr txBox="1">
            <a:spLocks noChangeArrowheads="1"/>
          </p:cNvSpPr>
          <p:nvPr/>
        </p:nvSpPr>
        <p:spPr bwMode="auto">
          <a:xfrm>
            <a:off x="611560" y="195486"/>
            <a:ext cx="2443713" cy="323165"/>
          </a:xfrm>
          <a:prstGeom prst="rect">
            <a:avLst/>
          </a:prstGeom>
          <a:noFill/>
          <a:ln w="9525">
            <a:noFill/>
            <a:miter lim="800000"/>
            <a:headEnd/>
            <a:tailEnd/>
          </a:ln>
        </p:spPr>
        <p:txBody>
          <a:bodyPr wrap="none" lIns="45720" tIns="22860" rIns="45720" bIns="22860">
            <a:spAutoFit/>
          </a:bodyPr>
          <a:lstStyle/>
          <a:p>
            <a:pPr defTabSz="1088232" fontAlgn="auto">
              <a:spcBef>
                <a:spcPts val="0"/>
              </a:spcBef>
              <a:spcAft>
                <a:spcPts val="0"/>
              </a:spcAft>
              <a:defRPr/>
            </a:pPr>
            <a:r>
              <a:rPr lang="en-CA" sz="1800" b="1" dirty="0" smtClean="0">
                <a:solidFill>
                  <a:srgbClr val="5C5C5C"/>
                </a:solidFill>
                <a:latin typeface="Trebuchet MS" pitchFamily="34" charset="0"/>
              </a:rPr>
              <a:t>Support at Every Step</a:t>
            </a:r>
            <a:endParaRPr lang="en-CA" sz="1800" b="1" dirty="0">
              <a:solidFill>
                <a:srgbClr val="5C5C5C"/>
              </a:solidFill>
              <a:latin typeface="Trebuchet MS" pitchFamily="34" charset="0"/>
            </a:endParaRPr>
          </a:p>
        </p:txBody>
      </p:sp>
      <p:sp>
        <p:nvSpPr>
          <p:cNvPr id="11" name="TextBox 10"/>
          <p:cNvSpPr txBox="1"/>
          <p:nvPr/>
        </p:nvSpPr>
        <p:spPr>
          <a:xfrm>
            <a:off x="7740352" y="1775056"/>
            <a:ext cx="1008112" cy="561856"/>
          </a:xfrm>
          <a:prstGeom prst="wedgeRoundRectCallout">
            <a:avLst>
              <a:gd name="adj1" fmla="val -36130"/>
              <a:gd name="adj2" fmla="val 84728"/>
              <a:gd name="adj3" fmla="val 16667"/>
            </a:avLst>
          </a:prstGeom>
          <a:solidFill>
            <a:schemeClr val="tx1">
              <a:lumMod val="75000"/>
              <a:lumOff val="25000"/>
            </a:schemeClr>
          </a:solidFill>
          <a:ln>
            <a:solidFill>
              <a:schemeClr val="tx1">
                <a:lumMod val="75000"/>
                <a:lumOff val="25000"/>
              </a:schemeClr>
            </a:solidFill>
          </a:ln>
        </p:spPr>
        <p:txBody>
          <a:bodyPr wrap="square" lIns="0" rIns="0" rtlCol="0" anchor="ctr">
            <a:spAutoFit/>
          </a:bodyPr>
          <a:lstStyle/>
          <a:p>
            <a:pPr algn="ctr"/>
            <a:r>
              <a:rPr lang="en-US" sz="900" dirty="0" smtClean="0">
                <a:solidFill>
                  <a:schemeClr val="bg1"/>
                </a:solidFill>
              </a:rPr>
              <a:t>Quick review available on each concept</a:t>
            </a:r>
            <a:endParaRPr lang="en-US" sz="900" dirty="0">
              <a:solidFill>
                <a:schemeClr val="bg1"/>
              </a:solidFill>
            </a:endParaRPr>
          </a:p>
        </p:txBody>
      </p:sp>
      <p:sp>
        <p:nvSpPr>
          <p:cNvPr id="12" name="TextBox 11"/>
          <p:cNvSpPr txBox="1"/>
          <p:nvPr/>
        </p:nvSpPr>
        <p:spPr>
          <a:xfrm>
            <a:off x="755576" y="1491633"/>
            <a:ext cx="1728192" cy="408623"/>
          </a:xfrm>
          <a:prstGeom prst="wedgeRoundRectCallout">
            <a:avLst>
              <a:gd name="adj1" fmla="val -749"/>
              <a:gd name="adj2" fmla="val 74391"/>
              <a:gd name="adj3" fmla="val 16667"/>
            </a:avLst>
          </a:prstGeom>
          <a:solidFill>
            <a:schemeClr val="tx1">
              <a:lumMod val="75000"/>
              <a:lumOff val="25000"/>
            </a:schemeClr>
          </a:solidFill>
          <a:ln>
            <a:solidFill>
              <a:schemeClr val="tx1">
                <a:lumMod val="75000"/>
                <a:lumOff val="25000"/>
              </a:schemeClr>
            </a:solidFill>
          </a:ln>
        </p:spPr>
        <p:txBody>
          <a:bodyPr wrap="square" lIns="0" rIns="0" rtlCol="0" anchor="ctr">
            <a:spAutoFit/>
          </a:bodyPr>
          <a:lstStyle/>
          <a:p>
            <a:pPr algn="ctr"/>
            <a:r>
              <a:rPr lang="en-US" sz="900" dirty="0" smtClean="0">
                <a:solidFill>
                  <a:schemeClr val="bg1"/>
                </a:solidFill>
              </a:rPr>
              <a:t>After studying, the platform then moves into practice questions</a:t>
            </a:r>
            <a:endParaRPr lang="en-US" sz="900" dirty="0">
              <a:solidFill>
                <a:schemeClr val="bg1"/>
              </a:solidFill>
            </a:endParaRPr>
          </a:p>
        </p:txBody>
      </p:sp>
    </p:spTree>
    <p:extLst>
      <p:ext uri="{BB962C8B-B14F-4D97-AF65-F5344CB8AC3E}">
        <p14:creationId xmlns:p14="http://schemas.microsoft.com/office/powerpoint/2010/main" val="124411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7"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03648" y="555526"/>
            <a:ext cx="6768752" cy="4083918"/>
          </a:xfrm>
          <a:prstGeom prst="rect">
            <a:avLst/>
          </a:prstGeom>
        </p:spPr>
      </p:pic>
      <p:pic>
        <p:nvPicPr>
          <p:cNvPr id="8" name="Picture 7"/>
          <p:cNvPicPr>
            <a:picLocks noChangeAspect="1"/>
          </p:cNvPicPr>
          <p:nvPr/>
        </p:nvPicPr>
        <p:blipFill>
          <a:blip r:embed="rId4"/>
          <a:stretch>
            <a:fillRect/>
          </a:stretch>
        </p:blipFill>
        <p:spPr>
          <a:xfrm>
            <a:off x="138967" y="662698"/>
            <a:ext cx="447675" cy="3638550"/>
          </a:xfrm>
          <a:prstGeom prst="rect">
            <a:avLst/>
          </a:prstGeom>
        </p:spPr>
      </p:pic>
      <p:sp>
        <p:nvSpPr>
          <p:cNvPr id="42" name="TextBox 41"/>
          <p:cNvSpPr txBox="1"/>
          <p:nvPr/>
        </p:nvSpPr>
        <p:spPr>
          <a:xfrm>
            <a:off x="4283968" y="627534"/>
            <a:ext cx="1595323" cy="255388"/>
          </a:xfrm>
          <a:prstGeom prst="wedgeRoundRectCallout">
            <a:avLst>
              <a:gd name="adj1" fmla="val -39277"/>
              <a:gd name="adj2" fmla="val 78097"/>
              <a:gd name="adj3" fmla="val 16667"/>
            </a:avLst>
          </a:prstGeom>
          <a:solidFill>
            <a:schemeClr val="tx1">
              <a:lumMod val="75000"/>
              <a:lumOff val="25000"/>
            </a:schemeClr>
          </a:solidFill>
          <a:ln>
            <a:solidFill>
              <a:schemeClr val="tx1">
                <a:lumMod val="75000"/>
                <a:lumOff val="25000"/>
              </a:schemeClr>
            </a:solidFill>
          </a:ln>
        </p:spPr>
        <p:txBody>
          <a:bodyPr wrap="square" lIns="0" rIns="0" rtlCol="0" anchor="ctr">
            <a:spAutoFit/>
          </a:bodyPr>
          <a:lstStyle/>
          <a:p>
            <a:pPr algn="ctr"/>
            <a:r>
              <a:rPr lang="en-US" sz="900" dirty="0" smtClean="0">
                <a:solidFill>
                  <a:schemeClr val="bg1"/>
                </a:solidFill>
              </a:rPr>
              <a:t>Bookmark key lessons</a:t>
            </a:r>
            <a:endParaRPr lang="en-US" sz="900" dirty="0">
              <a:solidFill>
                <a:schemeClr val="bg1"/>
              </a:solidFill>
            </a:endParaRPr>
          </a:p>
        </p:txBody>
      </p:sp>
      <p:sp>
        <p:nvSpPr>
          <p:cNvPr id="17" name="TextBox 16"/>
          <p:cNvSpPr txBox="1"/>
          <p:nvPr/>
        </p:nvSpPr>
        <p:spPr>
          <a:xfrm>
            <a:off x="3779912" y="1203598"/>
            <a:ext cx="1036934" cy="255389"/>
          </a:xfrm>
          <a:prstGeom prst="wedgeRoundRectCallout">
            <a:avLst>
              <a:gd name="adj1" fmla="val -25267"/>
              <a:gd name="adj2" fmla="val -76036"/>
              <a:gd name="adj3" fmla="val 16667"/>
            </a:avLst>
          </a:prstGeom>
          <a:solidFill>
            <a:schemeClr val="tx1">
              <a:lumMod val="75000"/>
              <a:lumOff val="25000"/>
            </a:schemeClr>
          </a:solidFill>
          <a:ln>
            <a:solidFill>
              <a:schemeClr val="tx1">
                <a:lumMod val="75000"/>
                <a:lumOff val="25000"/>
              </a:schemeClr>
            </a:solidFill>
          </a:ln>
        </p:spPr>
        <p:txBody>
          <a:bodyPr wrap="square" lIns="0" rIns="0" rtlCol="0" anchor="ctr">
            <a:spAutoFit/>
          </a:bodyPr>
          <a:lstStyle/>
          <a:p>
            <a:pPr algn="ctr"/>
            <a:r>
              <a:rPr lang="en-US" sz="900" dirty="0" smtClean="0">
                <a:solidFill>
                  <a:schemeClr val="bg1"/>
                </a:solidFill>
              </a:rPr>
              <a:t>Take notes</a:t>
            </a:r>
            <a:endParaRPr lang="en-US" sz="900" dirty="0">
              <a:solidFill>
                <a:schemeClr val="bg1"/>
              </a:solidFill>
            </a:endParaRPr>
          </a:p>
        </p:txBody>
      </p:sp>
      <p:sp>
        <p:nvSpPr>
          <p:cNvPr id="13" name="Text Box 7"/>
          <p:cNvSpPr txBox="1">
            <a:spLocks noChangeArrowheads="1"/>
          </p:cNvSpPr>
          <p:nvPr/>
        </p:nvSpPr>
        <p:spPr bwMode="auto">
          <a:xfrm>
            <a:off x="611560" y="195486"/>
            <a:ext cx="2994758" cy="323165"/>
          </a:xfrm>
          <a:prstGeom prst="rect">
            <a:avLst/>
          </a:prstGeom>
          <a:noFill/>
          <a:ln w="9525">
            <a:noFill/>
            <a:miter lim="800000"/>
            <a:headEnd/>
            <a:tailEnd/>
          </a:ln>
        </p:spPr>
        <p:txBody>
          <a:bodyPr wrap="none" lIns="45720" tIns="22860" rIns="45720" bIns="22860">
            <a:spAutoFit/>
          </a:bodyPr>
          <a:lstStyle/>
          <a:p>
            <a:pPr defTabSz="1088232" fontAlgn="auto">
              <a:spcBef>
                <a:spcPts val="0"/>
              </a:spcBef>
              <a:spcAft>
                <a:spcPts val="0"/>
              </a:spcAft>
              <a:defRPr/>
            </a:pPr>
            <a:r>
              <a:rPr lang="en-CA" sz="1800" b="1" dirty="0" smtClean="0">
                <a:solidFill>
                  <a:srgbClr val="5C5C5C"/>
                </a:solidFill>
                <a:latin typeface="Trebuchet MS" pitchFamily="34" charset="0"/>
              </a:rPr>
              <a:t>Active vs. Passive Learning</a:t>
            </a:r>
            <a:endParaRPr lang="en-CA" sz="1800" b="1" dirty="0">
              <a:solidFill>
                <a:srgbClr val="5C5C5C"/>
              </a:solidFill>
              <a:latin typeface="Trebuchet MS" pitchFamily="34" charset="0"/>
            </a:endParaRPr>
          </a:p>
        </p:txBody>
      </p:sp>
      <p:sp>
        <p:nvSpPr>
          <p:cNvPr id="20" name="TextBox 19"/>
          <p:cNvSpPr txBox="1"/>
          <p:nvPr/>
        </p:nvSpPr>
        <p:spPr>
          <a:xfrm>
            <a:off x="6084168" y="843558"/>
            <a:ext cx="2016224" cy="255389"/>
          </a:xfrm>
          <a:prstGeom prst="wedgeRoundRectCallout">
            <a:avLst>
              <a:gd name="adj1" fmla="val -13481"/>
              <a:gd name="adj2" fmla="val 83898"/>
              <a:gd name="adj3" fmla="val 16667"/>
            </a:avLst>
          </a:prstGeom>
          <a:solidFill>
            <a:schemeClr val="tx1">
              <a:lumMod val="75000"/>
              <a:lumOff val="25000"/>
            </a:schemeClr>
          </a:solidFill>
          <a:ln>
            <a:solidFill>
              <a:schemeClr val="tx1">
                <a:lumMod val="75000"/>
                <a:lumOff val="25000"/>
              </a:schemeClr>
            </a:solidFill>
          </a:ln>
        </p:spPr>
        <p:txBody>
          <a:bodyPr wrap="square" lIns="0" rIns="0" rtlCol="0" anchor="ctr">
            <a:spAutoFit/>
          </a:bodyPr>
          <a:lstStyle/>
          <a:p>
            <a:pPr algn="ctr"/>
            <a:r>
              <a:rPr lang="en-US" sz="900" dirty="0" smtClean="0">
                <a:solidFill>
                  <a:schemeClr val="bg1"/>
                </a:solidFill>
              </a:rPr>
              <a:t>Jump to practice questions on this topic</a:t>
            </a:r>
            <a:endParaRPr lang="en-US" sz="900" dirty="0">
              <a:solidFill>
                <a:schemeClr val="bg1"/>
              </a:solidFill>
            </a:endParaRPr>
          </a:p>
        </p:txBody>
      </p:sp>
    </p:spTree>
    <p:extLst>
      <p:ext uri="{BB962C8B-B14F-4D97-AF65-F5344CB8AC3E}">
        <p14:creationId xmlns:p14="http://schemas.microsoft.com/office/powerpoint/2010/main" val="186147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7"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pload (4).png"/>
          <p:cNvPicPr>
            <a:picLocks noChangeAspect="1"/>
          </p:cNvPicPr>
          <p:nvPr/>
        </p:nvPicPr>
        <p:blipFill rotWithShape="1">
          <a:blip r:embed="rId3" cstate="email">
            <a:extLst>
              <a:ext uri="{28A0092B-C50C-407E-A947-70E740481C1C}">
                <a14:useLocalDpi xmlns:a14="http://schemas.microsoft.com/office/drawing/2010/main" val="0"/>
              </a:ext>
            </a:extLst>
          </a:blip>
          <a:srcRect l="3992"/>
          <a:stretch/>
        </p:blipFill>
        <p:spPr>
          <a:xfrm>
            <a:off x="827584" y="699542"/>
            <a:ext cx="6448645" cy="3672408"/>
          </a:xfrm>
          <a:prstGeom prst="rect">
            <a:avLst/>
          </a:prstGeom>
        </p:spPr>
      </p:pic>
      <p:grpSp>
        <p:nvGrpSpPr>
          <p:cNvPr id="26" name="Group 25"/>
          <p:cNvGrpSpPr/>
          <p:nvPr/>
        </p:nvGrpSpPr>
        <p:grpSpPr>
          <a:xfrm>
            <a:off x="195965" y="944443"/>
            <a:ext cx="7184347" cy="3638550"/>
            <a:chOff x="303469" y="735970"/>
            <a:chExt cx="7184347" cy="3638550"/>
          </a:xfrm>
          <a:solidFill>
            <a:schemeClr val="tx1">
              <a:lumMod val="75000"/>
              <a:lumOff val="25000"/>
            </a:schemeClr>
          </a:solidFill>
        </p:grpSpPr>
        <p:pic>
          <p:nvPicPr>
            <p:cNvPr id="8" name="Picture 7"/>
            <p:cNvPicPr>
              <a:picLocks noChangeAspect="1"/>
            </p:cNvPicPr>
            <p:nvPr/>
          </p:nvPicPr>
          <p:blipFill>
            <a:blip r:embed="rId4"/>
            <a:stretch>
              <a:fillRect/>
            </a:stretch>
          </p:blipFill>
          <p:spPr>
            <a:xfrm>
              <a:off x="303469" y="735970"/>
              <a:ext cx="447675" cy="3638550"/>
            </a:xfrm>
            <a:prstGeom prst="rect">
              <a:avLst/>
            </a:prstGeom>
            <a:grpFill/>
          </p:spPr>
        </p:pic>
        <p:sp>
          <p:nvSpPr>
            <p:cNvPr id="18" name="Rounded Rectangular Callout 17"/>
            <p:cNvSpPr/>
            <p:nvPr/>
          </p:nvSpPr>
          <p:spPr>
            <a:xfrm rot="5400000">
              <a:off x="6191672" y="-84995"/>
              <a:ext cx="432048" cy="2160240"/>
            </a:xfrm>
            <a:prstGeom prst="wedgeRoundRectCallout">
              <a:avLst>
                <a:gd name="adj1" fmla="val 105361"/>
                <a:gd name="adj2" fmla="val 46132"/>
                <a:gd name="adj3" fmla="val 16667"/>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lIns="0" rIns="0" rtlCol="0" anchor="ctr"/>
            <a:lstStyle/>
            <a:p>
              <a:pPr algn="ctr"/>
              <a:r>
                <a:rPr lang="en-US" sz="900" dirty="0" smtClean="0">
                  <a:solidFill>
                    <a:schemeClr val="bg1"/>
                  </a:solidFill>
                </a:rPr>
                <a:t>The Game Center helps students learn faster and enhances memory retention</a:t>
              </a:r>
              <a:endParaRPr lang="en-US" sz="900" b="1" dirty="0">
                <a:solidFill>
                  <a:schemeClr val="bg1"/>
                </a:solidFill>
              </a:endParaRPr>
            </a:p>
          </p:txBody>
        </p:sp>
      </p:grpSp>
      <p:sp>
        <p:nvSpPr>
          <p:cNvPr id="29" name="Text Box 7"/>
          <p:cNvSpPr txBox="1">
            <a:spLocks noChangeArrowheads="1"/>
          </p:cNvSpPr>
          <p:nvPr/>
        </p:nvSpPr>
        <p:spPr bwMode="auto">
          <a:xfrm>
            <a:off x="611560" y="195486"/>
            <a:ext cx="3689622" cy="323165"/>
          </a:xfrm>
          <a:prstGeom prst="rect">
            <a:avLst/>
          </a:prstGeom>
          <a:noFill/>
          <a:ln w="9525">
            <a:noFill/>
            <a:miter lim="800000"/>
            <a:headEnd/>
            <a:tailEnd/>
          </a:ln>
        </p:spPr>
        <p:txBody>
          <a:bodyPr wrap="none" lIns="45720" tIns="22860" rIns="45720" bIns="22860">
            <a:spAutoFit/>
          </a:bodyPr>
          <a:lstStyle/>
          <a:p>
            <a:pPr defTabSz="1088232" fontAlgn="auto">
              <a:spcBef>
                <a:spcPts val="0"/>
              </a:spcBef>
              <a:spcAft>
                <a:spcPts val="0"/>
              </a:spcAft>
              <a:defRPr/>
            </a:pPr>
            <a:r>
              <a:rPr lang="en-CA" sz="1800" b="1" dirty="0" smtClean="0">
                <a:solidFill>
                  <a:srgbClr val="5C5C5C"/>
                </a:solidFill>
                <a:latin typeface="Trebuchet MS" pitchFamily="34" charset="0"/>
              </a:rPr>
              <a:t>Gamified for greater engagement</a:t>
            </a:r>
            <a:endParaRPr lang="en-CA" sz="1800" b="1" dirty="0">
              <a:solidFill>
                <a:srgbClr val="5C5C5C"/>
              </a:solidFill>
              <a:latin typeface="Trebuchet MS" pitchFamily="34" charset="0"/>
            </a:endParaRPr>
          </a:p>
        </p:txBody>
      </p:sp>
      <p:sp>
        <p:nvSpPr>
          <p:cNvPr id="30" name="Rounded Rectangular Callout 29"/>
          <p:cNvSpPr/>
          <p:nvPr/>
        </p:nvSpPr>
        <p:spPr>
          <a:xfrm rot="5400000">
            <a:off x="5616115" y="2535747"/>
            <a:ext cx="720082" cy="2952328"/>
          </a:xfrm>
          <a:prstGeom prst="wedgeRoundRectCallout">
            <a:avLst>
              <a:gd name="adj1" fmla="val 27505"/>
              <a:gd name="adj2" fmla="val 36218"/>
              <a:gd name="adj3" fmla="val 16667"/>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lIns="0" rIns="0" rtlCol="0" anchor="ctr"/>
          <a:lstStyle/>
          <a:p>
            <a:pPr algn="just"/>
            <a:r>
              <a:rPr lang="en-US" sz="900" dirty="0">
                <a:solidFill>
                  <a:schemeClr val="bg1"/>
                </a:solidFill>
              </a:rPr>
              <a:t>A</a:t>
            </a:r>
            <a:r>
              <a:rPr lang="en-US" sz="900" dirty="0" smtClean="0">
                <a:solidFill>
                  <a:schemeClr val="bg1"/>
                </a:solidFill>
              </a:rPr>
              <a:t>ddictive </a:t>
            </a:r>
            <a:r>
              <a:rPr lang="en-US" sz="900" dirty="0">
                <a:solidFill>
                  <a:schemeClr val="bg1"/>
                </a:solidFill>
              </a:rPr>
              <a:t>games </a:t>
            </a:r>
            <a:r>
              <a:rPr lang="en-US" sz="900" dirty="0" smtClean="0">
                <a:solidFill>
                  <a:schemeClr val="bg1"/>
                </a:solidFill>
              </a:rPr>
              <a:t>build </a:t>
            </a:r>
            <a:r>
              <a:rPr lang="en-US" sz="900" dirty="0">
                <a:solidFill>
                  <a:schemeClr val="bg1"/>
                </a:solidFill>
              </a:rPr>
              <a:t>towards </a:t>
            </a:r>
            <a:r>
              <a:rPr lang="en-US" sz="900" dirty="0" smtClean="0">
                <a:solidFill>
                  <a:schemeClr val="bg1"/>
                </a:solidFill>
              </a:rPr>
              <a:t>achievements, creating a positive emotional response as students answer more questions correctly. Games </a:t>
            </a:r>
            <a:r>
              <a:rPr lang="en-US" sz="900" dirty="0">
                <a:solidFill>
                  <a:schemeClr val="bg1"/>
                </a:solidFill>
              </a:rPr>
              <a:t>are </a:t>
            </a:r>
            <a:r>
              <a:rPr lang="en-US" sz="900" dirty="0" smtClean="0">
                <a:solidFill>
                  <a:schemeClr val="bg1"/>
                </a:solidFill>
              </a:rPr>
              <a:t>aimed at helping students top your own high scores. </a:t>
            </a:r>
            <a:endParaRPr lang="en-US" sz="900" dirty="0">
              <a:solidFill>
                <a:schemeClr val="bg1"/>
              </a:solidFill>
            </a:endParaRPr>
          </a:p>
        </p:txBody>
      </p:sp>
      <p:pic>
        <p:nvPicPr>
          <p:cNvPr id="31" name="Picture 30"/>
          <p:cNvPicPr>
            <a:picLocks noChangeAspect="1"/>
          </p:cNvPicPr>
          <p:nvPr/>
        </p:nvPicPr>
        <p:blipFill>
          <a:blip r:embed="rId5"/>
          <a:stretch>
            <a:fillRect/>
          </a:stretch>
        </p:blipFill>
        <p:spPr>
          <a:xfrm>
            <a:off x="7164288" y="1995686"/>
            <a:ext cx="1701041" cy="1386210"/>
          </a:xfrm>
          <a:prstGeom prst="rect">
            <a:avLst/>
          </a:prstGeom>
        </p:spPr>
      </p:pic>
      <p:sp>
        <p:nvSpPr>
          <p:cNvPr id="33" name="TextBox 32"/>
          <p:cNvSpPr txBox="1"/>
          <p:nvPr/>
        </p:nvSpPr>
        <p:spPr>
          <a:xfrm>
            <a:off x="7668344" y="1280215"/>
            <a:ext cx="1152128" cy="408623"/>
          </a:xfrm>
          <a:prstGeom prst="wedgeRoundRectCallout">
            <a:avLst>
              <a:gd name="adj1" fmla="val 6451"/>
              <a:gd name="adj2" fmla="val 82584"/>
              <a:gd name="adj3" fmla="val 16667"/>
            </a:avLst>
          </a:prstGeom>
          <a:solidFill>
            <a:schemeClr val="tx1">
              <a:lumMod val="75000"/>
              <a:lumOff val="25000"/>
            </a:schemeClr>
          </a:solidFill>
          <a:ln>
            <a:solidFill>
              <a:schemeClr val="tx1">
                <a:lumMod val="75000"/>
                <a:lumOff val="25000"/>
              </a:schemeClr>
            </a:solidFill>
          </a:ln>
        </p:spPr>
        <p:txBody>
          <a:bodyPr wrap="square" lIns="0" rIns="0" rtlCol="0" anchor="ctr">
            <a:spAutoFit/>
          </a:bodyPr>
          <a:lstStyle/>
          <a:p>
            <a:pPr algn="ctr"/>
            <a:r>
              <a:rPr lang="en-US" sz="900" dirty="0" smtClean="0">
                <a:solidFill>
                  <a:schemeClr val="bg1"/>
                </a:solidFill>
              </a:rPr>
              <a:t>Positive reinforcements go a long way!</a:t>
            </a:r>
            <a:endParaRPr lang="en-US" sz="900" dirty="0">
              <a:solidFill>
                <a:schemeClr val="bg1"/>
              </a:solidFill>
            </a:endParaRPr>
          </a:p>
        </p:txBody>
      </p:sp>
    </p:spTree>
    <p:extLst>
      <p:ext uri="{BB962C8B-B14F-4D97-AF65-F5344CB8AC3E}">
        <p14:creationId xmlns:p14="http://schemas.microsoft.com/office/powerpoint/2010/main" val="267398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1" animBg="1"/>
      <p:bldP spid="3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7762</TotalTime>
  <Words>1309</Words>
  <Application>Microsoft Office PowerPoint</Application>
  <PresentationFormat>On-screen Show (16:9)</PresentationFormat>
  <Paragraphs>136</Paragraphs>
  <Slides>13</Slides>
  <Notes>13</Notes>
  <HiddenSlides>0</HiddenSlides>
  <MMClips>0</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EAMEJIA</dc:creator>
  <cp:lastModifiedBy>Pewitt, Sarah</cp:lastModifiedBy>
  <cp:revision>629</cp:revision>
  <cp:lastPrinted>2014-04-10T18:49:25Z</cp:lastPrinted>
  <dcterms:created xsi:type="dcterms:W3CDTF">2013-03-22T04:48:35Z</dcterms:created>
  <dcterms:modified xsi:type="dcterms:W3CDTF">2015-11-16T22:17:50Z</dcterms:modified>
</cp:coreProperties>
</file>